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407" autoAdjust="0"/>
  </p:normalViewPr>
  <p:slideViewPr>
    <p:cSldViewPr snapToGrid="0" showGuides="1">
      <p:cViewPr varScale="1">
        <p:scale>
          <a:sx n="82" d="100"/>
          <a:sy n="82" d="100"/>
        </p:scale>
        <p:origin x="8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1F1D996-527C-4BEA-A513-9F9245C09716}" type="datetimeFigureOut">
              <a:rPr lang="hr-HR" smtClean="0"/>
              <a:t>14.11.2023.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68448C-F786-43A9-B901-3316B3877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3407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996-527C-4BEA-A513-9F9245C09716}" type="datetimeFigureOut">
              <a:rPr lang="hr-HR" smtClean="0"/>
              <a:t>14.11.2023.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448C-F786-43A9-B901-3316B3877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589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996-527C-4BEA-A513-9F9245C09716}" type="datetimeFigureOut">
              <a:rPr lang="hr-HR" smtClean="0"/>
              <a:t>14.11.2023.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448C-F786-43A9-B901-3316B3877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099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996-527C-4BEA-A513-9F9245C09716}" type="datetimeFigureOut">
              <a:rPr lang="hr-HR" smtClean="0"/>
              <a:t>14.11.2023.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448C-F786-43A9-B901-3316B3877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35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F1D996-527C-4BEA-A513-9F9245C09716}" type="datetimeFigureOut">
              <a:rPr lang="hr-HR" smtClean="0"/>
              <a:t>14.11.2023.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368448C-F786-43A9-B901-3316B3877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1061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996-527C-4BEA-A513-9F9245C09716}" type="datetimeFigureOut">
              <a:rPr lang="hr-HR" smtClean="0"/>
              <a:t>14.11.2023.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448C-F786-43A9-B901-3316B3877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013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996-527C-4BEA-A513-9F9245C09716}" type="datetimeFigureOut">
              <a:rPr lang="hr-HR" smtClean="0"/>
              <a:t>14.11.2023.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448C-F786-43A9-B901-3316B3877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716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996-527C-4BEA-A513-9F9245C09716}" type="datetimeFigureOut">
              <a:rPr lang="hr-HR" smtClean="0"/>
              <a:t>14.11.2023.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448C-F786-43A9-B901-3316B3877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522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996-527C-4BEA-A513-9F9245C09716}" type="datetimeFigureOut">
              <a:rPr lang="hr-HR" smtClean="0"/>
              <a:t>14.11.2023.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448C-F786-43A9-B901-3316B3877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28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996-527C-4BEA-A513-9F9245C09716}" type="datetimeFigureOut">
              <a:rPr lang="hr-HR" smtClean="0"/>
              <a:t>14.11.2023.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368448C-F786-43A9-B901-3316B38775F5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730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1F1D996-527C-4BEA-A513-9F9245C09716}" type="datetimeFigureOut">
              <a:rPr lang="hr-HR" smtClean="0"/>
              <a:t>14.11.2023.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368448C-F786-43A9-B901-3316B38775F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73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F1D996-527C-4BEA-A513-9F9245C09716}" type="datetimeFigureOut">
              <a:rPr lang="hr-HR" smtClean="0"/>
              <a:t>14.11.2023.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68448C-F786-43A9-B901-3316B38775F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07302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52033D-C267-BC10-0C2F-62F777FC3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Antun </a:t>
            </a:r>
            <a:r>
              <a:rPr lang="hr-HR" dirty="0" err="1"/>
              <a:t>branko</a:t>
            </a:r>
            <a:r>
              <a:rPr lang="hr-HR" dirty="0"/>
              <a:t> </a:t>
            </a:r>
            <a:r>
              <a:rPr lang="hr-HR" dirty="0" err="1"/>
              <a:t>šimić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6674CE-C3DE-1B4F-1324-175FD77F2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Mara Kuliš 8.a</a:t>
            </a:r>
          </a:p>
        </p:txBody>
      </p:sp>
    </p:spTree>
    <p:extLst>
      <p:ext uri="{BB962C8B-B14F-4D97-AF65-F5344CB8AC3E}">
        <p14:creationId xmlns:p14="http://schemas.microsoft.com/office/powerpoint/2010/main" val="53842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908799-73B2-3B00-24E4-9D93C7C4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Obitelj i život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23391C-B949-63F3-3BC7-8CC65AAC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Antun Branko Šimić rođen je u Hercegovini, u Drinovcima 18. studenoga 1898.</a:t>
            </a:r>
          </a:p>
          <a:p>
            <a:r>
              <a:rPr lang="hr-HR" dirty="0"/>
              <a:t>U</a:t>
            </a:r>
            <a:r>
              <a:rPr lang="hr-HR" sz="1800" dirty="0"/>
              <a:t> veljači 1924. godine kada je putovao vlakom iz Mostara u Zagreb</a:t>
            </a:r>
            <a:r>
              <a:rPr lang="hr-HR" dirty="0"/>
              <a:t> v</a:t>
            </a:r>
            <a:r>
              <a:rPr lang="hr-HR" sz="1800" dirty="0"/>
              <a:t>lak je stao u planini Ivan zbog velikoga snijega te su dva dana ostali zarobljeni u njemu</a:t>
            </a:r>
          </a:p>
          <a:p>
            <a:r>
              <a:rPr lang="hr-HR" sz="1800" dirty="0"/>
              <a:t>U vlaku je bilo nekoliko gladne djece pa </a:t>
            </a:r>
            <a:r>
              <a:rPr lang="hr-HR" dirty="0"/>
              <a:t>je s</a:t>
            </a:r>
            <a:r>
              <a:rPr lang="hr-HR" sz="1800" dirty="0"/>
              <a:t>vu hranu koju je ponio iz svoje kuće dao je toj djeci</a:t>
            </a:r>
          </a:p>
          <a:p>
            <a:r>
              <a:rPr lang="hr-HR" sz="1800"/>
              <a:t>Jako </a:t>
            </a:r>
            <a:r>
              <a:rPr lang="hr-HR" sz="1800" dirty="0"/>
              <a:t>se razbolio, bio je bolestan 15 mjeseci </a:t>
            </a:r>
          </a:p>
          <a:p>
            <a:r>
              <a:rPr lang="hr-HR" dirty="0"/>
              <a:t>Preminuo je 2.svibnja 1924. u Zagrebu, tada je imao 26,5 godina</a:t>
            </a:r>
          </a:p>
          <a:p>
            <a:r>
              <a:rPr lang="hr-HR" dirty="0"/>
              <a:t>Tata mu se zvao Martin Šimić, a mama Vida</a:t>
            </a:r>
          </a:p>
          <a:p>
            <a:r>
              <a:rPr lang="hr-HR" dirty="0"/>
              <a:t>Imao je braću Stanislava, </a:t>
            </a:r>
            <a:r>
              <a:rPr lang="hr-HR" dirty="0" err="1"/>
              <a:t>Jerk</a:t>
            </a:r>
            <a:r>
              <a:rPr lang="en-US" dirty="0"/>
              <a:t>a</a:t>
            </a:r>
            <a:r>
              <a:rPr lang="hr-HR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hr-HR" dirty="0"/>
              <a:t>Maksimilijana, i sestre </a:t>
            </a:r>
            <a:r>
              <a:rPr lang="en-US" dirty="0"/>
              <a:t>An</a:t>
            </a:r>
            <a:r>
              <a:rPr lang="hr-HR" dirty="0" err="1"/>
              <a:t>đu</a:t>
            </a:r>
            <a:r>
              <a:rPr lang="hr-HR" dirty="0"/>
              <a:t> i Milu</a:t>
            </a:r>
          </a:p>
          <a:p>
            <a:r>
              <a:rPr lang="hr-HR" dirty="0"/>
              <a:t>Njegova sestra Mila je moja prabaka</a:t>
            </a:r>
          </a:p>
          <a:p>
            <a:r>
              <a:rPr lang="hr-HR" dirty="0"/>
              <a:t>Njegov je tata bio bogat, ali je on bio siromašan zato što je želio živjeti od svoga rada i truda</a:t>
            </a:r>
          </a:p>
          <a:p>
            <a:endParaRPr lang="hr-HR" sz="1800" dirty="0"/>
          </a:p>
          <a:p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CBD1EF-89E3-3DFB-322D-0FDA13FE7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746" y="3563110"/>
            <a:ext cx="2492929" cy="195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83762B-75DB-C091-2D80-F4940A95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Obrazovanje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7D0A96-9BC7-E49F-646F-1C96DE03F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292862" cy="3931920"/>
          </a:xfrm>
        </p:spPr>
        <p:txBody>
          <a:bodyPr/>
          <a:lstStyle/>
          <a:p>
            <a:r>
              <a:rPr lang="hr-HR" dirty="0"/>
              <a:t>Pučku školu pohađao je u rodnim Drinovcima</a:t>
            </a:r>
          </a:p>
          <a:p>
            <a:r>
              <a:rPr lang="hr-HR" dirty="0"/>
              <a:t>Tri razreda franjevačke klasične gimnazije završio je u Širokom Brijegu, a četvrti razred gimnazije završio je u Vinkovcima</a:t>
            </a:r>
          </a:p>
          <a:p>
            <a:r>
              <a:rPr lang="hr-HR" dirty="0"/>
              <a:t>U osmom razredu, 1917. godine, napustio je školovanje zbog izdavanja književnog časopisa Vijavica u Zagrebu</a:t>
            </a:r>
          </a:p>
          <a:p>
            <a:r>
              <a:rPr lang="hr-HR" dirty="0"/>
              <a:t>Sada nekoliko škola nose njegovo ime: </a:t>
            </a:r>
            <a:r>
              <a:rPr lang="en-US" dirty="0"/>
              <a:t>OŠ </a:t>
            </a:r>
            <a:r>
              <a:rPr lang="en-US" dirty="0" err="1"/>
              <a:t>Antuna</a:t>
            </a:r>
            <a:r>
              <a:rPr lang="en-US" dirty="0"/>
              <a:t> </a:t>
            </a:r>
            <a:r>
              <a:rPr lang="en-US" dirty="0" err="1"/>
              <a:t>Branka</a:t>
            </a:r>
            <a:r>
              <a:rPr lang="en-US" dirty="0"/>
              <a:t> </a:t>
            </a:r>
            <a:r>
              <a:rPr lang="en-US" dirty="0" err="1"/>
              <a:t>Šimića</a:t>
            </a:r>
            <a:r>
              <a:rPr lang="hr-HR" dirty="0"/>
              <a:t>, Zagreb, Hrvatska; </a:t>
            </a:r>
            <a:r>
              <a:rPr lang="en-US" dirty="0"/>
              <a:t>OŠ </a:t>
            </a:r>
            <a:r>
              <a:rPr lang="en-US" dirty="0" err="1"/>
              <a:t>Antuna</a:t>
            </a:r>
            <a:r>
              <a:rPr lang="en-US" dirty="0"/>
              <a:t> </a:t>
            </a:r>
            <a:r>
              <a:rPr lang="en-US" dirty="0" err="1"/>
              <a:t>Branka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Stanislava</a:t>
            </a:r>
            <a:r>
              <a:rPr lang="en-US" dirty="0"/>
              <a:t> </a:t>
            </a:r>
            <a:r>
              <a:rPr lang="en-US" dirty="0" err="1"/>
              <a:t>Šimića</a:t>
            </a:r>
            <a:r>
              <a:rPr lang="hr-HR" dirty="0"/>
              <a:t>,</a:t>
            </a:r>
            <a:r>
              <a:rPr lang="en-US" dirty="0"/>
              <a:t> </a:t>
            </a:r>
            <a:r>
              <a:rPr lang="en-US" dirty="0" err="1"/>
              <a:t>Drinovci</a:t>
            </a:r>
            <a:r>
              <a:rPr lang="hr-HR" dirty="0"/>
              <a:t>, Bosna i Hercegovina; </a:t>
            </a:r>
            <a:r>
              <a:rPr lang="en-US" dirty="0"/>
              <a:t>OŠ </a:t>
            </a:r>
            <a:r>
              <a:rPr lang="en-US" dirty="0" err="1"/>
              <a:t>Antuna</a:t>
            </a:r>
            <a:r>
              <a:rPr lang="en-US" dirty="0"/>
              <a:t> </a:t>
            </a:r>
            <a:r>
              <a:rPr lang="en-US" dirty="0" err="1"/>
              <a:t>Branka</a:t>
            </a:r>
            <a:r>
              <a:rPr lang="en-US" dirty="0"/>
              <a:t> </a:t>
            </a:r>
            <a:r>
              <a:rPr lang="en-US" dirty="0" err="1"/>
              <a:t>Šimića</a:t>
            </a:r>
            <a:r>
              <a:rPr lang="hr-HR" dirty="0"/>
              <a:t>,</a:t>
            </a:r>
            <a:r>
              <a:rPr lang="en-US" dirty="0"/>
              <a:t> </a:t>
            </a:r>
            <a:r>
              <a:rPr lang="hr-HR" dirty="0"/>
              <a:t>Mostar, Bosna i Hercegovina; SŠ Antuna Branka Šimića, Grude; Bosna i Hercegovina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DE61CE47-E5C2-E002-D27D-80C43020C2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38" y="4595877"/>
            <a:ext cx="2286000" cy="171242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1D72ADC-5C63-5682-CE51-02D0C97D93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971" y="4805608"/>
            <a:ext cx="3329695" cy="140979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9F135D5-6870-6335-131D-E2813634F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74" y="4461944"/>
            <a:ext cx="2396151" cy="1846354"/>
          </a:xfrm>
          <a:prstGeom prst="rect">
            <a:avLst/>
          </a:prstGeom>
        </p:spPr>
      </p:pic>
      <p:pic>
        <p:nvPicPr>
          <p:cNvPr id="1026" name="Picture 2" descr="Grude: Srednja škola A. B. Šimića dobila novo zanimanje – Jabuka.tv">
            <a:extLst>
              <a:ext uri="{FF2B5EF4-FFF2-40B4-BE49-F238E27FC236}">
                <a16:creationId xmlns:a16="http://schemas.microsoft.com/office/drawing/2014/main" id="{92A81BD1-EA75-10D9-8B08-8BA88334B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170" y="4314824"/>
            <a:ext cx="2485292" cy="13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0752D2-9E0D-A6CF-A11E-4CB94F2B2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Književnost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17BFBA-7AF9-1602-2301-2F0643ED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9272954" cy="3931920"/>
          </a:xfrm>
        </p:spPr>
        <p:txBody>
          <a:bodyPr/>
          <a:lstStyle/>
          <a:p>
            <a:r>
              <a:rPr lang="hr-HR" dirty="0"/>
              <a:t>Bio je pjesnik, esejist, kritičar i prevoditelj</a:t>
            </a:r>
          </a:p>
          <a:p>
            <a:r>
              <a:rPr lang="hr-HR" dirty="0"/>
              <a:t>Prvu pjesmu objavio 1913. godine sa samo četrnaest godina u časopisu </a:t>
            </a:r>
            <a:r>
              <a:rPr lang="hr-HR" b="1" i="1" dirty="0"/>
              <a:t>Luč</a:t>
            </a:r>
            <a:r>
              <a:rPr lang="hr-HR" dirty="0"/>
              <a:t> pod nazivom </a:t>
            </a:r>
            <a:r>
              <a:rPr lang="hr-HR" b="1" i="1" dirty="0"/>
              <a:t>Zimska pjesma</a:t>
            </a:r>
          </a:p>
          <a:p>
            <a:r>
              <a:rPr lang="hr-HR" dirty="0"/>
              <a:t>On je zaslužan za početak korištenja slobodnog stihu u pjesništvu s kojim se sada koristi jako puno pjesnika (Šimićeva ekspresionistička faza)</a:t>
            </a:r>
          </a:p>
          <a:p>
            <a:r>
              <a:rPr lang="hr-HR" dirty="0"/>
              <a:t>Svoj je život posvetio pjesništvu i jako je volio pisati pjesme koje stihovima intenziviraju doživljaj svijeta</a:t>
            </a:r>
          </a:p>
          <a:p>
            <a:r>
              <a:rPr lang="hr-HR" dirty="0"/>
              <a:t>Na kratko vrijeme je 1923. s Milanom Begovićem uređivao časopis </a:t>
            </a:r>
            <a:r>
              <a:rPr lang="hr-HR" b="1" i="1" dirty="0" err="1"/>
              <a:t>Savremenik</a:t>
            </a:r>
            <a:endParaRPr lang="hr-HR" b="1" i="1" dirty="0"/>
          </a:p>
          <a:p>
            <a:r>
              <a:rPr lang="hr-HR" dirty="0"/>
              <a:t>Za vrijeme svog života surađivao je s dosta drugih pjesnika</a:t>
            </a:r>
          </a:p>
          <a:p>
            <a:endParaRPr lang="hr-HR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5BE03D8-8D47-3DCA-A999-155B017C7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0603" y="169985"/>
            <a:ext cx="1689193" cy="26060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4F724F3-C905-DCA7-9888-575A63B6C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603" y="4267480"/>
            <a:ext cx="1909629" cy="23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7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7C00D9-03F5-8E83-EAA8-A15CC89F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Djela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3A2218-BF8D-D6DD-2C83-55E2458FD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2103119"/>
            <a:ext cx="8616462" cy="4203895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Jedina knjiga koju je objavio zove se </a:t>
            </a:r>
            <a:r>
              <a:rPr lang="hr-HR" b="1" i="1" dirty="0"/>
              <a:t>Preobraženja (1920.)</a:t>
            </a:r>
            <a:r>
              <a:rPr lang="hr-HR" dirty="0"/>
              <a:t>,</a:t>
            </a:r>
            <a:r>
              <a:rPr lang="hr-HR" b="1" i="1" dirty="0"/>
              <a:t> </a:t>
            </a:r>
            <a:r>
              <a:rPr lang="hr-HR" dirty="0"/>
              <a:t>prva i jedina knjiga za života, ali književni kritičari i povjesničari književnosti smatraju je najboljom pjesničkom hrvatskom knjigom u 20. st.</a:t>
            </a:r>
          </a:p>
          <a:p>
            <a:r>
              <a:rPr lang="hr-HR" dirty="0"/>
              <a:t>Objavio je i časopise: </a:t>
            </a:r>
            <a:r>
              <a:rPr lang="hr-HR" b="1" i="1" dirty="0"/>
              <a:t>Vijavica (1917.)</a:t>
            </a:r>
            <a:r>
              <a:rPr lang="hr-HR" dirty="0"/>
              <a:t>,</a:t>
            </a:r>
            <a:r>
              <a:rPr lang="hr-HR" b="1" i="1" dirty="0"/>
              <a:t> Juriš (1919.) </a:t>
            </a:r>
            <a:r>
              <a:rPr lang="hr-HR" dirty="0"/>
              <a:t>i </a:t>
            </a:r>
            <a:r>
              <a:rPr lang="hr-HR" b="1" i="1" dirty="0"/>
              <a:t>Književnik (1923.)</a:t>
            </a:r>
          </a:p>
          <a:p>
            <a:r>
              <a:rPr lang="hr-HR" dirty="0"/>
              <a:t>Napisao je jako puno pjesama te je velik broj njih objavljen nakon njegove smrti</a:t>
            </a:r>
          </a:p>
          <a:p>
            <a:r>
              <a:rPr lang="hr-HR" dirty="0"/>
              <a:t>Poznate pjesme su mu: </a:t>
            </a:r>
            <a:r>
              <a:rPr lang="hr-HR" b="1" i="1" dirty="0"/>
              <a:t>Pjesnici</a:t>
            </a:r>
            <a:r>
              <a:rPr lang="hr-HR" dirty="0"/>
              <a:t>,</a:t>
            </a:r>
            <a:r>
              <a:rPr lang="hr-HR" b="1" dirty="0"/>
              <a:t> </a:t>
            </a:r>
            <a:r>
              <a:rPr lang="hr-HR" b="1" i="1" dirty="0"/>
              <a:t>Moja preobraženja</a:t>
            </a:r>
            <a:r>
              <a:rPr lang="hr-HR" dirty="0"/>
              <a:t>,</a:t>
            </a:r>
            <a:r>
              <a:rPr lang="hr-HR" b="1" i="1" dirty="0"/>
              <a:t> Hercegovina </a:t>
            </a:r>
            <a:r>
              <a:rPr lang="hr-HR" dirty="0"/>
              <a:t>i </a:t>
            </a:r>
            <a:r>
              <a:rPr lang="hr-HR" b="1" i="1" dirty="0"/>
              <a:t>Smrt i ja</a:t>
            </a:r>
          </a:p>
          <a:p>
            <a:r>
              <a:rPr lang="hr-HR" dirty="0"/>
              <a:t>Najpoznatija pjesma mu je </a:t>
            </a:r>
            <a:r>
              <a:rPr lang="hr-HR" b="1" i="1" dirty="0"/>
              <a:t>Opomena</a:t>
            </a:r>
            <a:r>
              <a:rPr lang="hr-HR" dirty="0"/>
              <a:t>,</a:t>
            </a:r>
            <a:r>
              <a:rPr lang="hr-HR" b="1" i="1" dirty="0"/>
              <a:t> </a:t>
            </a:r>
            <a:r>
              <a:rPr lang="hr-HR" dirty="0"/>
              <a:t>koja je prvi put objavljena u knjizi </a:t>
            </a:r>
            <a:r>
              <a:rPr lang="hr-HR" b="1" i="1" dirty="0"/>
              <a:t>Preobraženja</a:t>
            </a:r>
            <a:r>
              <a:rPr lang="hr-HR" dirty="0"/>
              <a:t> 1920.</a:t>
            </a:r>
          </a:p>
          <a:p>
            <a:r>
              <a:rPr lang="hr-HR" dirty="0"/>
              <a:t>Njegova knjiga </a:t>
            </a:r>
            <a:r>
              <a:rPr lang="hr-HR" b="1" i="1" dirty="0"/>
              <a:t>Preobraženja</a:t>
            </a:r>
            <a:r>
              <a:rPr lang="hr-HR" dirty="0"/>
              <a:t> sadrži 48 pjesama</a:t>
            </a:r>
          </a:p>
          <a:p>
            <a:pPr lvl="1"/>
            <a:r>
              <a:rPr lang="hr-HR" dirty="0"/>
              <a:t>Karakteristična simetrija</a:t>
            </a:r>
          </a:p>
          <a:p>
            <a:pPr lvl="1"/>
            <a:r>
              <a:rPr lang="hr-HR" dirty="0"/>
              <a:t>Teme: Bog, ljubav, smrt, poezija/umjetnost</a:t>
            </a:r>
          </a:p>
          <a:p>
            <a:r>
              <a:rPr lang="hr-HR" dirty="0"/>
              <a:t>Njegove pjesme prevedene su na više od 30 jezika; započeo je pisanje i dramu i roman</a:t>
            </a:r>
          </a:p>
          <a:p>
            <a:r>
              <a:rPr lang="hr-HR" dirty="0"/>
              <a:t>Sabrana djela je uredio njegov brat Stanislav Šimić (1960.)</a:t>
            </a:r>
          </a:p>
          <a:p>
            <a:r>
              <a:rPr lang="hr-HR" dirty="0"/>
              <a:t>Moje najdraže pjesme su</a:t>
            </a:r>
            <a:r>
              <a:rPr lang="hr-HR" b="1" i="1" dirty="0"/>
              <a:t>: Opomena</a:t>
            </a:r>
            <a:r>
              <a:rPr lang="hr-HR" dirty="0"/>
              <a:t>,</a:t>
            </a:r>
            <a:r>
              <a:rPr lang="hr-HR" b="1" i="1" dirty="0"/>
              <a:t> Pjesnici</a:t>
            </a:r>
            <a:r>
              <a:rPr lang="hr-HR" dirty="0"/>
              <a:t>,</a:t>
            </a:r>
            <a:r>
              <a:rPr lang="hr-HR" b="1" i="1" dirty="0"/>
              <a:t> Povratak </a:t>
            </a:r>
            <a:r>
              <a:rPr lang="hr-HR" dirty="0"/>
              <a:t>i </a:t>
            </a:r>
            <a:r>
              <a:rPr lang="hr-HR" b="1" i="1" dirty="0"/>
              <a:t>Smrtno sunce</a:t>
            </a:r>
          </a:p>
          <a:p>
            <a:endParaRPr lang="hr-HR" b="1" i="1" dirty="0"/>
          </a:p>
          <a:p>
            <a:pPr marL="0" indent="0">
              <a:buNone/>
            </a:pPr>
            <a:endParaRPr lang="hr-HR" b="1" i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88784D0-EFBB-B22F-07E5-6B10E3A37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949" y="2967671"/>
            <a:ext cx="2098431" cy="301774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B019EC4-38BC-DF30-B953-4185CE605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818" y="348514"/>
            <a:ext cx="1664085" cy="244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3FD416-795A-DF04-5A5F-AAACFA199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35" y="1035584"/>
            <a:ext cx="4754880" cy="536521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r-HR" sz="1800" b="1" dirty="0"/>
              <a:t>OPOMENA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1800" dirty="0"/>
              <a:t>Čovječe pazi</a:t>
            </a:r>
          </a:p>
          <a:p>
            <a:pPr marL="0" indent="0" algn="ctr">
              <a:buNone/>
            </a:pPr>
            <a:r>
              <a:rPr lang="hr-HR" sz="1800" dirty="0"/>
              <a:t>da ne ideš malen</a:t>
            </a:r>
          </a:p>
          <a:p>
            <a:pPr marL="0" indent="0" algn="ctr">
              <a:buNone/>
            </a:pPr>
            <a:r>
              <a:rPr lang="hr-HR" sz="1800" dirty="0"/>
              <a:t>ispod zvijezda!</a:t>
            </a:r>
          </a:p>
          <a:p>
            <a:pPr marL="0" indent="0" algn="ctr">
              <a:buNone/>
            </a:pPr>
            <a:endParaRPr lang="hr-HR" sz="1800" dirty="0"/>
          </a:p>
          <a:p>
            <a:pPr marL="0" indent="0" algn="ctr">
              <a:buNone/>
            </a:pPr>
            <a:r>
              <a:rPr lang="hr-HR" sz="1800" dirty="0"/>
              <a:t>Pusti</a:t>
            </a:r>
          </a:p>
          <a:p>
            <a:pPr marL="0" indent="0" algn="ctr">
              <a:buNone/>
            </a:pPr>
            <a:r>
              <a:rPr lang="hr-HR" sz="1800" dirty="0"/>
              <a:t>da cijelog tebe prođe</a:t>
            </a:r>
          </a:p>
          <a:p>
            <a:pPr marL="0" indent="0" algn="ctr">
              <a:buNone/>
            </a:pPr>
            <a:r>
              <a:rPr lang="hr-HR" sz="1800" dirty="0"/>
              <a:t>blaga svjetlost zvijezda!</a:t>
            </a:r>
          </a:p>
          <a:p>
            <a:pPr marL="0" indent="0" algn="ctr">
              <a:buNone/>
            </a:pPr>
            <a:endParaRPr lang="hr-HR" sz="1800" dirty="0"/>
          </a:p>
          <a:p>
            <a:pPr marL="0" indent="0" algn="ctr">
              <a:buNone/>
            </a:pPr>
            <a:r>
              <a:rPr lang="hr-HR" sz="1800" dirty="0"/>
              <a:t>Da ni za čim ne žališ</a:t>
            </a:r>
          </a:p>
          <a:p>
            <a:pPr marL="0" indent="0" algn="ctr">
              <a:buNone/>
            </a:pPr>
            <a:r>
              <a:rPr lang="hr-HR" sz="1800" dirty="0"/>
              <a:t>kad se budeš zadnjim pogledima</a:t>
            </a:r>
          </a:p>
          <a:p>
            <a:pPr marL="0" indent="0" algn="ctr">
              <a:buNone/>
            </a:pPr>
            <a:r>
              <a:rPr lang="hr-HR" sz="1800" dirty="0" err="1"/>
              <a:t>rastajo</a:t>
            </a:r>
            <a:r>
              <a:rPr lang="hr-HR" sz="1800" dirty="0"/>
              <a:t> od zvijezda!</a:t>
            </a:r>
          </a:p>
          <a:p>
            <a:pPr marL="0" indent="0" algn="ctr">
              <a:buNone/>
            </a:pPr>
            <a:endParaRPr lang="hr-HR" sz="1800" dirty="0"/>
          </a:p>
          <a:p>
            <a:pPr marL="0" indent="0" algn="ctr">
              <a:buNone/>
            </a:pPr>
            <a:r>
              <a:rPr lang="hr-HR" sz="1800" dirty="0"/>
              <a:t>Na svom koncu</a:t>
            </a:r>
          </a:p>
          <a:p>
            <a:pPr marL="0" indent="0" algn="ctr">
              <a:buNone/>
            </a:pPr>
            <a:r>
              <a:rPr lang="hr-HR" sz="1800" dirty="0"/>
              <a:t>mjesto u prah</a:t>
            </a:r>
          </a:p>
          <a:p>
            <a:pPr marL="0" indent="0" algn="ctr">
              <a:buNone/>
            </a:pPr>
            <a:r>
              <a:rPr lang="hr-HR" sz="1800" dirty="0"/>
              <a:t>prijeđi sav u zvijezde!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68A5E45-B516-1DBB-9463-2D4AEA47B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1035585"/>
            <a:ext cx="5054172" cy="53652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r-HR" b="1" dirty="0"/>
              <a:t>HERCEGOVINA</a:t>
            </a:r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dirty="0"/>
              <a:t>Pod zvijezdama su legla brda i poljem niske razbacane kuće</a:t>
            </a:r>
          </a:p>
          <a:p>
            <a:pPr marL="0" indent="0" algn="ctr">
              <a:buNone/>
            </a:pPr>
            <a:r>
              <a:rPr lang="hr-HR" dirty="0"/>
              <a:t>Iz plave tame stabla strše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Na cesti više nikog nema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Cesta stala</a:t>
            </a:r>
          </a:p>
          <a:p>
            <a:pPr marL="0" indent="0" algn="ctr">
              <a:buNone/>
            </a:pPr>
            <a:r>
              <a:rPr lang="hr-HR" dirty="0"/>
              <a:t>sa zaronjenom glavom u mrak bezglasne doline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U noći stabla maknuti se neće</a:t>
            </a:r>
          </a:p>
          <a:p>
            <a:pPr marL="0" indent="0" algn="ctr">
              <a:buNone/>
            </a:pPr>
            <a:r>
              <a:rPr lang="hr-HR" dirty="0"/>
              <a:t>Tek nebom sporo i bez šuma koracanje zvijezda</a:t>
            </a:r>
          </a:p>
        </p:txBody>
      </p:sp>
    </p:spTree>
    <p:extLst>
      <p:ext uri="{BB962C8B-B14F-4D97-AF65-F5344CB8AC3E}">
        <p14:creationId xmlns:p14="http://schemas.microsoft.com/office/powerpoint/2010/main" val="100822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32EE5C-E44E-E0B7-0DF2-D5E188AB5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8492" y="1674564"/>
            <a:ext cx="3802655" cy="39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1600" b="1" dirty="0"/>
              <a:t>PJESNICI</a:t>
            </a:r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Pjesnici su čuđenje u svijetu</a:t>
            </a:r>
          </a:p>
          <a:p>
            <a:pPr marL="0" indent="0" algn="ctr">
              <a:spcBef>
                <a:spcPts val="0"/>
              </a:spcBef>
              <a:buNone/>
            </a:pPr>
            <a:endParaRPr lang="hr-HR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Oni idu zemljom i njihove oči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velike i nijeme rastu pored stvari</a:t>
            </a:r>
          </a:p>
          <a:p>
            <a:pPr marL="0" indent="0" algn="ctr">
              <a:spcBef>
                <a:spcPts val="0"/>
              </a:spcBef>
              <a:buNone/>
            </a:pPr>
            <a:endParaRPr lang="hr-HR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Naslonivši uho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na </a:t>
            </a:r>
            <a:r>
              <a:rPr lang="hr-HR" sz="1600" dirty="0" err="1"/>
              <a:t>ćutanje</a:t>
            </a:r>
            <a:r>
              <a:rPr lang="hr-HR" sz="1600" dirty="0"/>
              <a:t> što ih okružuje i muči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pjesnici su vječno treptanje u svijetu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07D5E2C-10B8-F564-D6A4-9D3192FAE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0795" y="787291"/>
            <a:ext cx="4754880" cy="56985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1600" b="1" dirty="0"/>
              <a:t>MOLITVA NA PUTU</a:t>
            </a:r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Bože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koji si me do ovoga časa doveo nevidljiv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vodi me i dalje koncu mojih želja</a:t>
            </a:r>
          </a:p>
          <a:p>
            <a:pPr marL="0" indent="0" algn="ctr">
              <a:spcBef>
                <a:spcPts val="0"/>
              </a:spcBef>
              <a:buNone/>
            </a:pPr>
            <a:endParaRPr lang="hr-HR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Ne ostavi me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umorna i sama nasred puta</a:t>
            </a:r>
          </a:p>
          <a:p>
            <a:pPr marL="0" indent="0" algn="ctr">
              <a:spcBef>
                <a:spcPts val="0"/>
              </a:spcBef>
              <a:buNone/>
            </a:pPr>
            <a:endParaRPr lang="hr-HR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Obrazi su moji blijedi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i moje misli nemoćno </a:t>
            </a:r>
            <a:r>
              <a:rPr lang="hr-HR" sz="1600" dirty="0" err="1"/>
              <a:t>ko</a:t>
            </a:r>
            <a:r>
              <a:rPr lang="hr-HR" sz="1600" dirty="0"/>
              <a:t> moje ruke vise</a:t>
            </a:r>
          </a:p>
          <a:p>
            <a:pPr marL="0" indent="0" algn="ctr">
              <a:spcBef>
                <a:spcPts val="0"/>
              </a:spcBef>
              <a:buNone/>
            </a:pPr>
            <a:endParaRPr lang="hr-HR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Bože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daj da novo plavo jutro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iz umora digne moje misli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da kroz blijede ruke prođe mlaz crvene svježe krvi</a:t>
            </a:r>
          </a:p>
          <a:p>
            <a:pPr marL="0" indent="0" algn="ctr">
              <a:spcBef>
                <a:spcPts val="0"/>
              </a:spcBef>
              <a:buNone/>
            </a:pPr>
            <a:endParaRPr lang="hr-HR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Budi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dirty="0"/>
              <a:t>nad mojom glavom moja pratilica zvijezda</a:t>
            </a:r>
          </a:p>
        </p:txBody>
      </p:sp>
    </p:spTree>
    <p:extLst>
      <p:ext uri="{BB962C8B-B14F-4D97-AF65-F5344CB8AC3E}">
        <p14:creationId xmlns:p14="http://schemas.microsoft.com/office/powerpoint/2010/main" val="227817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ADC21E-58D1-800E-88CD-D8A426AD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Zanimljivosti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B3C4A5-3AAC-9E20-75F9-2E8AE888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90" y="2778858"/>
            <a:ext cx="6236368" cy="2112783"/>
          </a:xfrm>
        </p:spPr>
        <p:txBody>
          <a:bodyPr/>
          <a:lstStyle/>
          <a:p>
            <a:r>
              <a:rPr lang="hr-HR" dirty="0"/>
              <a:t>Najdraža boja mu je bila plava – često se pojavljuje u pjesmama</a:t>
            </a:r>
          </a:p>
          <a:p>
            <a:r>
              <a:rPr lang="hr-HR" dirty="0"/>
              <a:t>Volio je zvijezde i mjesečinu – čest je motiv u pjesmama</a:t>
            </a:r>
          </a:p>
          <a:p>
            <a:r>
              <a:rPr lang="hr-HR" dirty="0"/>
              <a:t>Najdraža mjesta su mu bila: Drinovci, Hercegovina i Zagreb</a:t>
            </a:r>
          </a:p>
          <a:p>
            <a:pPr lvl="1"/>
            <a:r>
              <a:rPr lang="hr-HR"/>
              <a:t>Napisao je </a:t>
            </a:r>
            <a:r>
              <a:rPr lang="hr-HR" dirty="0"/>
              <a:t>dvije pjesme posvećene Hercegovini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AA3BE82-48D7-41D2-F547-1D11762CB9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055" y="478895"/>
            <a:ext cx="1408449" cy="393192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88FECF7-AE8B-4CD4-DBD1-27F113DF5E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138" y="478895"/>
            <a:ext cx="2758462" cy="3356355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B0F5823-9B47-9C33-8760-BAB896579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125" y="4016948"/>
            <a:ext cx="3141785" cy="23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9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6BDE54-8051-8505-73F9-3C0FDA14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92713"/>
            <a:ext cx="10058400" cy="1371600"/>
          </a:xfrm>
        </p:spPr>
        <p:txBody>
          <a:bodyPr/>
          <a:lstStyle/>
          <a:p>
            <a:pPr algn="ctr"/>
            <a:r>
              <a:rPr lang="hr-HR" dirty="0"/>
              <a:t>HVALA VAM NA PAŽNJI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D0EC6B8-F8D1-0EDE-AC4E-384B50661182}"/>
              </a:ext>
            </a:extLst>
          </p:cNvPr>
          <p:cNvSpPr txBox="1"/>
          <p:nvPr/>
        </p:nvSpPr>
        <p:spPr>
          <a:xfrm>
            <a:off x="7679039" y="3694627"/>
            <a:ext cx="397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Imate li nekih pitanja?</a:t>
            </a:r>
          </a:p>
        </p:txBody>
      </p:sp>
    </p:spTree>
    <p:extLst>
      <p:ext uri="{BB962C8B-B14F-4D97-AF65-F5344CB8AC3E}">
        <p14:creationId xmlns:p14="http://schemas.microsoft.com/office/powerpoint/2010/main" val="955921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pu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pu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TM03457510[[fn=Sapun]]</Template>
  <TotalTime>193</TotalTime>
  <Words>734</Words>
  <Application>Microsoft Office PowerPoint</Application>
  <PresentationFormat>Široki zaslon</PresentationFormat>
  <Paragraphs>101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1" baseType="lpstr">
      <vt:lpstr>Garamond</vt:lpstr>
      <vt:lpstr>Sapun</vt:lpstr>
      <vt:lpstr>Antun branko šimić</vt:lpstr>
      <vt:lpstr>Obitelj i život</vt:lpstr>
      <vt:lpstr>Obrazovanje</vt:lpstr>
      <vt:lpstr>Književnost</vt:lpstr>
      <vt:lpstr>Djela</vt:lpstr>
      <vt:lpstr>PowerPoint prezentacija</vt:lpstr>
      <vt:lpstr>PowerPoint prezentacija</vt:lpstr>
      <vt:lpstr>Zanimljivosti</vt:lpstr>
      <vt:lpstr>HVALA VAM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Antun branko šimić</dc:title>
  <dc:creator>Korisnik</dc:creator>
  <cp:lastModifiedBy>Korisnik</cp:lastModifiedBy>
  <cp:revision>40</cp:revision>
  <dcterms:created xsi:type="dcterms:W3CDTF">2023-11-12T11:52:16Z</dcterms:created>
  <dcterms:modified xsi:type="dcterms:W3CDTF">2023-11-14T08:45:02Z</dcterms:modified>
</cp:coreProperties>
</file>