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8" r:id="rId3"/>
    <p:sldId id="276" r:id="rId4"/>
    <p:sldId id="277"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9" r:id="rId24"/>
    <p:sldId id="280" r:id="rId25"/>
    <p:sldId id="281" r:id="rId2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3032458442694664"/>
                  <c:y val="0.17459171770195392"/>
                </c:manualLayout>
              </c:layout>
              <c:tx>
                <c:rich>
                  <a:bodyPr/>
                  <a:lstStyle/>
                  <a:p>
                    <a:r>
                      <a:rPr lang="hr-HR">
                        <a:latin typeface="Comic Sans MS" pitchFamily="66" charset="0"/>
                      </a:rPr>
                      <a:t>Muško</a:t>
                    </a:r>
                  </a:p>
                  <a:p>
                    <a:r>
                      <a:rPr lang="en-US">
                        <a:latin typeface="Comic Sans MS" pitchFamily="66" charset="0"/>
                      </a:rPr>
                      <a:t>27,8%</a:t>
                    </a:r>
                  </a:p>
                </c:rich>
              </c:tx>
              <c:showVal val="1"/>
            </c:dLbl>
            <c:dLbl>
              <c:idx val="1"/>
              <c:layout>
                <c:manualLayout>
                  <c:x val="0.15794969378827692"/>
                  <c:y val="-0.20625765529308837"/>
                </c:manualLayout>
              </c:layout>
              <c:tx>
                <c:rich>
                  <a:bodyPr/>
                  <a:lstStyle/>
                  <a:p>
                    <a:r>
                      <a:rPr lang="hr-HR">
                        <a:latin typeface="Comic Sans MS" pitchFamily="66" charset="0"/>
                      </a:rPr>
                      <a:t>Žensko</a:t>
                    </a:r>
                  </a:p>
                  <a:p>
                    <a:r>
                      <a:rPr lang="en-US">
                        <a:latin typeface="Comic Sans MS" pitchFamily="66" charset="0"/>
                      </a:rPr>
                      <a:t>72,2%</a:t>
                    </a:r>
                  </a:p>
                </c:rich>
              </c:tx>
              <c:showVal val="1"/>
            </c:dLbl>
            <c:txPr>
              <a:bodyPr/>
              <a:lstStyle/>
              <a:p>
                <a:pPr>
                  <a:defRPr lang="hr-HR"/>
                </a:pPr>
                <a:endParaRPr lang="en-US"/>
              </a:p>
            </c:txPr>
            <c:showVal val="1"/>
            <c:showLeaderLines val="1"/>
          </c:dLbls>
          <c:cat>
            <c:strRef>
              <c:f>'1'!$A$1:$A$2</c:f>
              <c:strCache>
                <c:ptCount val="2"/>
                <c:pt idx="0">
                  <c:v>Muško</c:v>
                </c:pt>
                <c:pt idx="1">
                  <c:v>Žensko</c:v>
                </c:pt>
              </c:strCache>
            </c:strRef>
          </c:cat>
          <c:val>
            <c:numRef>
              <c:f>'1'!$B$1:$B$2</c:f>
              <c:numCache>
                <c:formatCode>0.00%</c:formatCode>
                <c:ptCount val="2"/>
                <c:pt idx="0">
                  <c:v>0.27800000000000002</c:v>
                </c:pt>
                <c:pt idx="1">
                  <c:v>0.72200000000000064</c:v>
                </c:pt>
              </c:numCache>
            </c:numRef>
          </c:val>
        </c:ser>
        <c:firstSliceAng val="0"/>
      </c:pieChart>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Pt>
            <c:idx val="0"/>
            <c:explosion val="2"/>
          </c:dPt>
          <c:dLbls>
            <c:dLbl>
              <c:idx val="0"/>
              <c:layout>
                <c:manualLayout>
                  <c:x val="-0.16990398075240651"/>
                  <c:y val="0.11098826188393117"/>
                </c:manualLayout>
              </c:layout>
              <c:tx>
                <c:rich>
                  <a:bodyPr/>
                  <a:lstStyle/>
                  <a:p>
                    <a:r>
                      <a:rPr lang="hr-HR">
                        <a:latin typeface="Comic Sans MS" pitchFamily="66" charset="0"/>
                      </a:rPr>
                      <a:t>DA</a:t>
                    </a:r>
                  </a:p>
                  <a:p>
                    <a:r>
                      <a:rPr lang="en-US">
                        <a:latin typeface="Comic Sans MS" pitchFamily="66" charset="0"/>
                      </a:rPr>
                      <a:t>35,82%</a:t>
                    </a:r>
                  </a:p>
                </c:rich>
              </c:tx>
              <c:showVal val="1"/>
            </c:dLbl>
            <c:dLbl>
              <c:idx val="1"/>
              <c:layout>
                <c:manualLayout>
                  <c:x val="0.15894783464566975"/>
                  <c:y val="-0.12779345290172095"/>
                </c:manualLayout>
              </c:layout>
              <c:tx>
                <c:rich>
                  <a:bodyPr/>
                  <a:lstStyle/>
                  <a:p>
                    <a:r>
                      <a:rPr lang="hr-HR">
                        <a:latin typeface="Comic Sans MS" pitchFamily="66" charset="0"/>
                      </a:rPr>
                      <a:t>NE</a:t>
                    </a:r>
                  </a:p>
                  <a:p>
                    <a:r>
                      <a:rPr lang="en-US">
                        <a:latin typeface="Comic Sans MS" pitchFamily="66" charset="0"/>
                      </a:rPr>
                      <a:t>64,18%</a:t>
                    </a:r>
                  </a:p>
                </c:rich>
              </c:tx>
              <c:showVal val="1"/>
            </c:dLbl>
            <c:txPr>
              <a:bodyPr/>
              <a:lstStyle/>
              <a:p>
                <a:pPr>
                  <a:defRPr lang="hr-HR"/>
                </a:pPr>
                <a:endParaRPr lang="en-US"/>
              </a:p>
            </c:txPr>
            <c:showVal val="1"/>
            <c:showLeaderLines val="1"/>
          </c:dLbls>
          <c:cat>
            <c:strRef>
              <c:f>'10'!$A$1:$A$2</c:f>
              <c:strCache>
                <c:ptCount val="2"/>
                <c:pt idx="0">
                  <c:v>DA</c:v>
                </c:pt>
                <c:pt idx="1">
                  <c:v>NE</c:v>
                </c:pt>
              </c:strCache>
            </c:strRef>
          </c:cat>
          <c:val>
            <c:numRef>
              <c:f>'10'!$B$1:$B$2</c:f>
              <c:numCache>
                <c:formatCode>0.00%</c:formatCode>
                <c:ptCount val="2"/>
                <c:pt idx="0">
                  <c:v>0.35820000000000002</c:v>
                </c:pt>
                <c:pt idx="1">
                  <c:v>0.64180000000000093</c:v>
                </c:pt>
              </c:numCache>
            </c:numRef>
          </c:val>
        </c:ser>
        <c:firstSliceAng val="0"/>
      </c:pieChart>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8709689413823319"/>
                  <c:y val="2.0858121901428987E-2"/>
                </c:manualLayout>
              </c:layout>
              <c:tx>
                <c:rich>
                  <a:bodyPr/>
                  <a:lstStyle/>
                  <a:p>
                    <a:r>
                      <a:rPr lang="hr-HR">
                        <a:latin typeface="Comic Sans MS" pitchFamily="66" charset="0"/>
                      </a:rPr>
                      <a:t>DA</a:t>
                    </a:r>
                  </a:p>
                  <a:p>
                    <a:r>
                      <a:rPr lang="en-US">
                        <a:latin typeface="Comic Sans MS" pitchFamily="66" charset="0"/>
                      </a:rPr>
                      <a:t>44,36%</a:t>
                    </a:r>
                  </a:p>
                </c:rich>
              </c:tx>
              <c:showVal val="1"/>
            </c:dLbl>
            <c:dLbl>
              <c:idx val="1"/>
              <c:layout>
                <c:manualLayout>
                  <c:x val="0.17945625546806682"/>
                  <c:y val="-7.0070355788859645E-2"/>
                </c:manualLayout>
              </c:layout>
              <c:tx>
                <c:rich>
                  <a:bodyPr/>
                  <a:lstStyle/>
                  <a:p>
                    <a:r>
                      <a:rPr lang="hr-HR">
                        <a:latin typeface="Comic Sans MS" pitchFamily="66" charset="0"/>
                      </a:rPr>
                      <a:t>NE</a:t>
                    </a:r>
                  </a:p>
                  <a:p>
                    <a:r>
                      <a:rPr lang="en-US">
                        <a:latin typeface="Comic Sans MS" pitchFamily="66" charset="0"/>
                      </a:rPr>
                      <a:t>55,64%</a:t>
                    </a:r>
                  </a:p>
                </c:rich>
              </c:tx>
              <c:showVal val="1"/>
            </c:dLbl>
            <c:txPr>
              <a:bodyPr/>
              <a:lstStyle/>
              <a:p>
                <a:pPr>
                  <a:defRPr lang="hr-HR"/>
                </a:pPr>
                <a:endParaRPr lang="en-US"/>
              </a:p>
            </c:txPr>
            <c:showVal val="1"/>
            <c:showLeaderLines val="1"/>
          </c:dLbls>
          <c:cat>
            <c:strRef>
              <c:f>'11'!$A$1:$A$2</c:f>
              <c:strCache>
                <c:ptCount val="2"/>
                <c:pt idx="0">
                  <c:v>DA</c:v>
                </c:pt>
                <c:pt idx="1">
                  <c:v>NE</c:v>
                </c:pt>
              </c:strCache>
            </c:strRef>
          </c:cat>
          <c:val>
            <c:numRef>
              <c:f>'11'!$B$1:$B$2</c:f>
              <c:numCache>
                <c:formatCode>0.00%</c:formatCode>
                <c:ptCount val="2"/>
                <c:pt idx="0">
                  <c:v>0.44360000000000005</c:v>
                </c:pt>
                <c:pt idx="1">
                  <c:v>0.55640000000000001</c:v>
                </c:pt>
              </c:numCache>
            </c:numRef>
          </c:val>
        </c:ser>
        <c:firstSliceAng val="0"/>
      </c:pieChart>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2830839895013124"/>
                  <c:y val="0.18850393700787446"/>
                </c:manualLayout>
              </c:layout>
              <c:tx>
                <c:rich>
                  <a:bodyPr/>
                  <a:lstStyle/>
                  <a:p>
                    <a:r>
                      <a:rPr lang="hr-HR">
                        <a:latin typeface="Comic Sans MS" pitchFamily="66" charset="0"/>
                      </a:rPr>
                      <a:t>DA</a:t>
                    </a:r>
                  </a:p>
                  <a:p>
                    <a:r>
                      <a:rPr lang="en-US">
                        <a:latin typeface="Comic Sans MS" pitchFamily="66" charset="0"/>
                      </a:rPr>
                      <a:t>25,93%</a:t>
                    </a:r>
                  </a:p>
                </c:rich>
              </c:tx>
              <c:showVal val="1"/>
            </c:dLbl>
            <c:dLbl>
              <c:idx val="1"/>
              <c:layout>
                <c:manualLayout>
                  <c:x val="0.14752755905511811"/>
                  <c:y val="-0.23290172061825587"/>
                </c:manualLayout>
              </c:layout>
              <c:tx>
                <c:rich>
                  <a:bodyPr/>
                  <a:lstStyle/>
                  <a:p>
                    <a:r>
                      <a:rPr lang="hr-HR">
                        <a:latin typeface="Comic Sans MS" pitchFamily="66" charset="0"/>
                      </a:rPr>
                      <a:t>NE</a:t>
                    </a:r>
                  </a:p>
                  <a:p>
                    <a:r>
                      <a:rPr lang="en-US">
                        <a:latin typeface="Comic Sans MS" pitchFamily="66" charset="0"/>
                      </a:rPr>
                      <a:t>74,07%</a:t>
                    </a:r>
                  </a:p>
                </c:rich>
              </c:tx>
              <c:showVal val="1"/>
            </c:dLbl>
            <c:delete val="1"/>
          </c:dLbls>
          <c:cat>
            <c:strRef>
              <c:f>'12'!$A$1:$A$2</c:f>
              <c:strCache>
                <c:ptCount val="2"/>
                <c:pt idx="0">
                  <c:v>DA</c:v>
                </c:pt>
                <c:pt idx="1">
                  <c:v>NE</c:v>
                </c:pt>
              </c:strCache>
            </c:strRef>
          </c:cat>
          <c:val>
            <c:numRef>
              <c:f>'12'!$B$1:$B$2</c:f>
              <c:numCache>
                <c:formatCode>0.00%</c:formatCode>
                <c:ptCount val="2"/>
                <c:pt idx="0">
                  <c:v>0.25929999999999997</c:v>
                </c:pt>
                <c:pt idx="1">
                  <c:v>0.74070000000000091</c:v>
                </c:pt>
              </c:numCache>
            </c:numRef>
          </c:val>
        </c:ser>
        <c:firstSliceAng val="0"/>
      </c:pieChart>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barChart>
        <c:barDir val="col"/>
        <c:grouping val="clustered"/>
        <c:ser>
          <c:idx val="0"/>
          <c:order val="0"/>
          <c:dLbls>
            <c:dLbl>
              <c:idx val="1"/>
              <c:layout/>
              <c:tx>
                <c:rich>
                  <a:bodyPr/>
                  <a:lstStyle/>
                  <a:p>
                    <a:r>
                      <a:rPr lang="en-US">
                        <a:latin typeface="Comic Sans MS" pitchFamily="66" charset="0"/>
                      </a:rPr>
                      <a:t>7,3%</a:t>
                    </a:r>
                  </a:p>
                </c:rich>
              </c:tx>
              <c:showVal val="1"/>
            </c:dLbl>
            <c:txPr>
              <a:bodyPr/>
              <a:lstStyle/>
              <a:p>
                <a:pPr>
                  <a:defRPr lang="hr-HR">
                    <a:latin typeface="Comic Sans MS" pitchFamily="66" charset="0"/>
                  </a:defRPr>
                </a:pPr>
                <a:endParaRPr lang="en-US"/>
              </a:p>
            </c:txPr>
            <c:showVal val="1"/>
          </c:dLbls>
          <c:cat>
            <c:strRef>
              <c:f>'13'!$A$1:$A$5</c:f>
              <c:strCache>
                <c:ptCount val="5"/>
                <c:pt idx="0">
                  <c:v>DRVO</c:v>
                </c:pt>
                <c:pt idx="1">
                  <c:v>STRUJA</c:v>
                </c:pt>
                <c:pt idx="2">
                  <c:v>TOPLANA</c:v>
                </c:pt>
                <c:pt idx="3">
                  <c:v>PLIN</c:v>
                </c:pt>
                <c:pt idx="4">
                  <c:v>NAFTA</c:v>
                </c:pt>
              </c:strCache>
            </c:strRef>
          </c:cat>
          <c:val>
            <c:numRef>
              <c:f>'13'!$B$1:$B$5</c:f>
              <c:numCache>
                <c:formatCode>0.00%</c:formatCode>
                <c:ptCount val="5"/>
                <c:pt idx="0">
                  <c:v>6.5699999999999995E-2</c:v>
                </c:pt>
                <c:pt idx="1">
                  <c:v>7.3000000000000009E-2</c:v>
                </c:pt>
                <c:pt idx="2">
                  <c:v>7.3000000000000053E-3</c:v>
                </c:pt>
                <c:pt idx="3">
                  <c:v>0.83940000000000003</c:v>
                </c:pt>
                <c:pt idx="4">
                  <c:v>1.4600000000000005E-2</c:v>
                </c:pt>
              </c:numCache>
            </c:numRef>
          </c:val>
        </c:ser>
        <c:axId val="63031168"/>
        <c:axId val="63032704"/>
      </c:barChart>
      <c:catAx>
        <c:axId val="63031168"/>
        <c:scaling>
          <c:orientation val="minMax"/>
        </c:scaling>
        <c:axPos val="b"/>
        <c:tickLblPos val="nextTo"/>
        <c:txPr>
          <a:bodyPr/>
          <a:lstStyle/>
          <a:p>
            <a:pPr>
              <a:defRPr lang="hr-HR">
                <a:latin typeface="Comic Sans MS" pitchFamily="66" charset="0"/>
              </a:defRPr>
            </a:pPr>
            <a:endParaRPr lang="en-US"/>
          </a:p>
        </c:txPr>
        <c:crossAx val="63032704"/>
        <c:crosses val="autoZero"/>
        <c:auto val="1"/>
        <c:lblAlgn val="ctr"/>
        <c:lblOffset val="100"/>
      </c:catAx>
      <c:valAx>
        <c:axId val="63032704"/>
        <c:scaling>
          <c:orientation val="minMax"/>
        </c:scaling>
        <c:axPos val="l"/>
        <c:majorGridlines/>
        <c:numFmt formatCode="0%" sourceLinked="0"/>
        <c:tickLblPos val="nextTo"/>
        <c:txPr>
          <a:bodyPr/>
          <a:lstStyle/>
          <a:p>
            <a:pPr>
              <a:defRPr lang="hr-HR">
                <a:latin typeface="Comic Sans MS" pitchFamily="66" charset="0"/>
              </a:defRPr>
            </a:pPr>
            <a:endParaRPr lang="en-US"/>
          </a:p>
        </c:txPr>
        <c:crossAx val="63031168"/>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1284098862642157"/>
                  <c:y val="-0.28416119860017475"/>
                </c:manualLayout>
              </c:layout>
              <c:tx>
                <c:rich>
                  <a:bodyPr/>
                  <a:lstStyle/>
                  <a:p>
                    <a:r>
                      <a:rPr lang="hr-HR">
                        <a:latin typeface="Comic Sans MS" pitchFamily="66" charset="0"/>
                      </a:rPr>
                      <a:t>DA</a:t>
                    </a:r>
                  </a:p>
                  <a:p>
                    <a:r>
                      <a:rPr lang="en-US">
                        <a:latin typeface="Comic Sans MS" pitchFamily="66" charset="0"/>
                      </a:rPr>
                      <a:t>81,2%</a:t>
                    </a:r>
                  </a:p>
                </c:rich>
              </c:tx>
              <c:showVal val="1"/>
            </c:dLbl>
            <c:dLbl>
              <c:idx val="1"/>
              <c:layout>
                <c:manualLayout>
                  <c:x val="-5.3644575678040152E-2"/>
                  <c:y val="0.10403798483522893"/>
                </c:manualLayout>
              </c:layout>
              <c:tx>
                <c:rich>
                  <a:bodyPr/>
                  <a:lstStyle/>
                  <a:p>
                    <a:r>
                      <a:rPr lang="hr-HR">
                        <a:latin typeface="Comic Sans MS" pitchFamily="66" charset="0"/>
                      </a:rPr>
                      <a:t>NE</a:t>
                    </a:r>
                  </a:p>
                  <a:p>
                    <a:r>
                      <a:rPr lang="en-US">
                        <a:latin typeface="Comic Sans MS" pitchFamily="66" charset="0"/>
                      </a:rPr>
                      <a:t>4,5%</a:t>
                    </a:r>
                  </a:p>
                </c:rich>
              </c:tx>
              <c:showVal val="1"/>
            </c:dLbl>
            <c:dLbl>
              <c:idx val="2"/>
              <c:layout/>
              <c:tx>
                <c:rich>
                  <a:bodyPr/>
                  <a:lstStyle/>
                  <a:p>
                    <a:r>
                      <a:rPr lang="hr-HR">
                        <a:latin typeface="Comic Sans MS" pitchFamily="66" charset="0"/>
                      </a:rPr>
                      <a:t>Ne</a:t>
                    </a:r>
                    <a:r>
                      <a:rPr lang="hr-HR" baseline="0">
                        <a:latin typeface="Comic Sans MS" pitchFamily="66" charset="0"/>
                      </a:rPr>
                      <a:t> razmišljam o tome</a:t>
                    </a:r>
                    <a:endParaRPr lang="hr-HR">
                      <a:latin typeface="Comic Sans MS" pitchFamily="66" charset="0"/>
                    </a:endParaRPr>
                  </a:p>
                  <a:p>
                    <a:r>
                      <a:rPr lang="en-US">
                        <a:latin typeface="Comic Sans MS" pitchFamily="66" charset="0"/>
                      </a:rPr>
                      <a:t>14,3%</a:t>
                    </a:r>
                  </a:p>
                </c:rich>
              </c:tx>
              <c:showVal val="1"/>
            </c:dLbl>
            <c:txPr>
              <a:bodyPr/>
              <a:lstStyle/>
              <a:p>
                <a:pPr>
                  <a:defRPr lang="hr-HR"/>
                </a:pPr>
                <a:endParaRPr lang="en-US"/>
              </a:p>
            </c:txPr>
            <c:showVal val="1"/>
            <c:showLeaderLines val="1"/>
          </c:dLbls>
          <c:cat>
            <c:strRef>
              <c:f>'14'!$A$1:$A$3</c:f>
              <c:strCache>
                <c:ptCount val="3"/>
                <c:pt idx="0">
                  <c:v>DA</c:v>
                </c:pt>
                <c:pt idx="1">
                  <c:v>NE</c:v>
                </c:pt>
                <c:pt idx="2">
                  <c:v>NE RAZMIŠLJAM O TOME</c:v>
                </c:pt>
              </c:strCache>
            </c:strRef>
          </c:cat>
          <c:val>
            <c:numRef>
              <c:f>'14'!$B$1:$B$3</c:f>
              <c:numCache>
                <c:formatCode>0.00%</c:formatCode>
                <c:ptCount val="3"/>
                <c:pt idx="0">
                  <c:v>0.81200000000000061</c:v>
                </c:pt>
                <c:pt idx="1">
                  <c:v>4.5000000000000012E-2</c:v>
                </c:pt>
                <c:pt idx="2">
                  <c:v>0.14300000000000004</c:v>
                </c:pt>
              </c:numCache>
            </c:numRef>
          </c:val>
        </c:ser>
        <c:firstSliceAng val="0"/>
      </c:pieChart>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barChart>
        <c:barDir val="col"/>
        <c:grouping val="clustered"/>
        <c:ser>
          <c:idx val="0"/>
          <c:order val="0"/>
          <c:dLbls>
            <c:dLbl>
              <c:idx val="0"/>
              <c:layout/>
              <c:tx>
                <c:rich>
                  <a:bodyPr/>
                  <a:lstStyle/>
                  <a:p>
                    <a:r>
                      <a:rPr lang="en-US">
                        <a:latin typeface="Comic Sans MS" pitchFamily="66" charset="0"/>
                      </a:rPr>
                      <a:t>54,9%</a:t>
                    </a:r>
                  </a:p>
                </c:rich>
              </c:tx>
              <c:showVal val="1"/>
            </c:dLbl>
            <c:dLbl>
              <c:idx val="1"/>
              <c:layout/>
              <c:tx>
                <c:rich>
                  <a:bodyPr/>
                  <a:lstStyle/>
                  <a:p>
                    <a:r>
                      <a:rPr lang="en-US">
                        <a:latin typeface="Comic Sans MS" pitchFamily="66" charset="0"/>
                      </a:rPr>
                      <a:t>32,3%</a:t>
                    </a:r>
                  </a:p>
                </c:rich>
              </c:tx>
              <c:showVal val="1"/>
            </c:dLbl>
            <c:dLbl>
              <c:idx val="4"/>
              <c:layout/>
              <c:tx>
                <c:rich>
                  <a:bodyPr/>
                  <a:lstStyle/>
                  <a:p>
                    <a:r>
                      <a:rPr lang="en-US">
                        <a:latin typeface="Comic Sans MS" pitchFamily="66" charset="0"/>
                      </a:rPr>
                      <a:t>35,3%</a:t>
                    </a:r>
                  </a:p>
                </c:rich>
              </c:tx>
              <c:showVal val="1"/>
            </c:dLbl>
            <c:dLbl>
              <c:idx val="5"/>
              <c:layout/>
              <c:tx>
                <c:rich>
                  <a:bodyPr/>
                  <a:lstStyle/>
                  <a:p>
                    <a:r>
                      <a:rPr lang="en-US">
                        <a:latin typeface="Comic Sans MS" pitchFamily="66" charset="0"/>
                      </a:rPr>
                      <a:t>21,8%</a:t>
                    </a:r>
                  </a:p>
                </c:rich>
              </c:tx>
              <c:showVal val="1"/>
            </c:dLbl>
            <c:txPr>
              <a:bodyPr/>
              <a:lstStyle/>
              <a:p>
                <a:pPr>
                  <a:defRPr lang="hr-HR">
                    <a:latin typeface="Comic Sans MS" pitchFamily="66" charset="0"/>
                  </a:defRPr>
                </a:pPr>
                <a:endParaRPr lang="en-US"/>
              </a:p>
            </c:txPr>
            <c:showVal val="1"/>
          </c:dLbls>
          <c:cat>
            <c:strRef>
              <c:f>'16'!$A$1:$A$6</c:f>
              <c:strCache>
                <c:ptCount val="6"/>
                <c:pt idx="0">
                  <c:v>Auto</c:v>
                </c:pt>
                <c:pt idx="1">
                  <c:v>Tramvaj</c:v>
                </c:pt>
                <c:pt idx="2">
                  <c:v>Bicikl</c:v>
                </c:pt>
                <c:pt idx="3">
                  <c:v>Motor</c:v>
                </c:pt>
                <c:pt idx="4">
                  <c:v>Pješice</c:v>
                </c:pt>
                <c:pt idx="5">
                  <c:v>Autobus</c:v>
                </c:pt>
              </c:strCache>
            </c:strRef>
          </c:cat>
          <c:val>
            <c:numRef>
              <c:f>'16'!$B$1:$B$6</c:f>
              <c:numCache>
                <c:formatCode>0.00%</c:formatCode>
                <c:ptCount val="6"/>
                <c:pt idx="0">
                  <c:v>0.54900000000000004</c:v>
                </c:pt>
                <c:pt idx="1">
                  <c:v>0.3230000000000004</c:v>
                </c:pt>
                <c:pt idx="2" formatCode="0%">
                  <c:v>9.0000000000000024E-2</c:v>
                </c:pt>
                <c:pt idx="3" formatCode="0%">
                  <c:v>3.0000000000000002E-2</c:v>
                </c:pt>
                <c:pt idx="4">
                  <c:v>0.35300000000000031</c:v>
                </c:pt>
                <c:pt idx="5">
                  <c:v>0.21800000000000017</c:v>
                </c:pt>
              </c:numCache>
            </c:numRef>
          </c:val>
        </c:ser>
        <c:axId val="63100032"/>
        <c:axId val="63101568"/>
      </c:barChart>
      <c:catAx>
        <c:axId val="63100032"/>
        <c:scaling>
          <c:orientation val="minMax"/>
        </c:scaling>
        <c:axPos val="b"/>
        <c:tickLblPos val="nextTo"/>
        <c:txPr>
          <a:bodyPr/>
          <a:lstStyle/>
          <a:p>
            <a:pPr>
              <a:defRPr lang="hr-HR">
                <a:latin typeface="Comic Sans MS" pitchFamily="66" charset="0"/>
              </a:defRPr>
            </a:pPr>
            <a:endParaRPr lang="en-US"/>
          </a:p>
        </c:txPr>
        <c:crossAx val="63101568"/>
        <c:crosses val="autoZero"/>
        <c:auto val="1"/>
        <c:lblAlgn val="ctr"/>
        <c:lblOffset val="100"/>
      </c:catAx>
      <c:valAx>
        <c:axId val="63101568"/>
        <c:scaling>
          <c:orientation val="minMax"/>
        </c:scaling>
        <c:axPos val="l"/>
        <c:majorGridlines/>
        <c:numFmt formatCode="0%" sourceLinked="0"/>
        <c:tickLblPos val="nextTo"/>
        <c:txPr>
          <a:bodyPr/>
          <a:lstStyle/>
          <a:p>
            <a:pPr>
              <a:defRPr lang="hr-HR">
                <a:latin typeface="Comic Sans MS" pitchFamily="66" charset="0"/>
              </a:defRPr>
            </a:pPr>
            <a:endParaRPr lang="en-US"/>
          </a:p>
        </c:txPr>
        <c:crossAx val="63100032"/>
        <c:crosses val="autoZero"/>
        <c:crossBetween val="between"/>
      </c:valAx>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5765069991251088"/>
                  <c:y val="8.2565252260134198E-2"/>
                </c:manualLayout>
              </c:layout>
              <c:tx>
                <c:rich>
                  <a:bodyPr/>
                  <a:lstStyle/>
                  <a:p>
                    <a:r>
                      <a:rPr lang="hr-HR">
                        <a:latin typeface="Comic Sans MS" pitchFamily="66" charset="0"/>
                      </a:rPr>
                      <a:t>DA</a:t>
                    </a:r>
                  </a:p>
                  <a:p>
                    <a:r>
                      <a:rPr lang="en-US">
                        <a:latin typeface="Comic Sans MS" pitchFamily="66" charset="0"/>
                      </a:rPr>
                      <a:t>38,3%</a:t>
                    </a:r>
                  </a:p>
                </c:rich>
              </c:tx>
              <c:showVal val="1"/>
            </c:dLbl>
            <c:dLbl>
              <c:idx val="1"/>
              <c:layout>
                <c:manualLayout>
                  <c:x val="0.17343066491688539"/>
                  <c:y val="-0.11325896762904608"/>
                </c:manualLayout>
              </c:layout>
              <c:tx>
                <c:rich>
                  <a:bodyPr/>
                  <a:lstStyle/>
                  <a:p>
                    <a:r>
                      <a:rPr lang="hr-HR">
                        <a:latin typeface="Comic Sans MS" pitchFamily="66" charset="0"/>
                      </a:rPr>
                      <a:t>NE</a:t>
                    </a:r>
                  </a:p>
                  <a:p>
                    <a:r>
                      <a:rPr lang="en-US">
                        <a:latin typeface="Comic Sans MS" pitchFamily="66" charset="0"/>
                      </a:rPr>
                      <a:t>61,7%</a:t>
                    </a:r>
                  </a:p>
                </c:rich>
              </c:tx>
              <c:showVal val="1"/>
            </c:dLbl>
            <c:txPr>
              <a:bodyPr/>
              <a:lstStyle/>
              <a:p>
                <a:pPr>
                  <a:defRPr lang="hr-HR"/>
                </a:pPr>
                <a:endParaRPr lang="en-US"/>
              </a:p>
            </c:txPr>
            <c:showVal val="1"/>
            <c:showLeaderLines val="1"/>
          </c:dLbls>
          <c:cat>
            <c:strRef>
              <c:f>'17'!$A$1:$A$2</c:f>
              <c:strCache>
                <c:ptCount val="2"/>
                <c:pt idx="0">
                  <c:v>DA</c:v>
                </c:pt>
                <c:pt idx="1">
                  <c:v>NE</c:v>
                </c:pt>
              </c:strCache>
            </c:strRef>
          </c:cat>
          <c:val>
            <c:numRef>
              <c:f>'17'!$B$1:$B$2</c:f>
              <c:numCache>
                <c:formatCode>0.00%</c:formatCode>
                <c:ptCount val="2"/>
                <c:pt idx="0">
                  <c:v>0.3830000000000004</c:v>
                </c:pt>
                <c:pt idx="1">
                  <c:v>0.61700000000000066</c:v>
                </c:pt>
              </c:numCache>
            </c:numRef>
          </c:val>
        </c:ser>
        <c:firstSliceAng val="0"/>
      </c:pieChart>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barChart>
        <c:barDir val="col"/>
        <c:grouping val="clustered"/>
        <c:ser>
          <c:idx val="0"/>
          <c:order val="0"/>
          <c:dLbls>
            <c:dLbl>
              <c:idx val="0"/>
              <c:layout/>
              <c:tx>
                <c:rich>
                  <a:bodyPr/>
                  <a:lstStyle/>
                  <a:p>
                    <a:r>
                      <a:rPr lang="en-US">
                        <a:latin typeface="Comic Sans MS" pitchFamily="66" charset="0"/>
                      </a:rPr>
                      <a:t>8,3%</a:t>
                    </a:r>
                  </a:p>
                </c:rich>
              </c:tx>
              <c:showVal val="1"/>
            </c:dLbl>
            <c:dLbl>
              <c:idx val="1"/>
              <c:layout/>
              <c:tx>
                <c:rich>
                  <a:bodyPr/>
                  <a:lstStyle/>
                  <a:p>
                    <a:r>
                      <a:rPr lang="en-US">
                        <a:latin typeface="Comic Sans MS" pitchFamily="66" charset="0"/>
                      </a:rPr>
                      <a:t>15,8%</a:t>
                    </a:r>
                  </a:p>
                </c:rich>
              </c:tx>
              <c:showVal val="1"/>
            </c:dLbl>
            <c:dLbl>
              <c:idx val="2"/>
              <c:layout/>
              <c:tx>
                <c:rich>
                  <a:bodyPr/>
                  <a:lstStyle/>
                  <a:p>
                    <a:r>
                      <a:rPr lang="en-US">
                        <a:latin typeface="Comic Sans MS" pitchFamily="66" charset="0"/>
                      </a:rPr>
                      <a:t>10,5%</a:t>
                    </a:r>
                  </a:p>
                </c:rich>
              </c:tx>
              <c:showVal val="1"/>
            </c:dLbl>
            <c:dLbl>
              <c:idx val="3"/>
              <c:layout/>
              <c:tx>
                <c:rich>
                  <a:bodyPr/>
                  <a:lstStyle/>
                  <a:p>
                    <a:r>
                      <a:rPr lang="en-US">
                        <a:latin typeface="Comic Sans MS" pitchFamily="66" charset="0"/>
                      </a:rPr>
                      <a:t>29,3%</a:t>
                    </a:r>
                  </a:p>
                </c:rich>
              </c:tx>
              <c:showVal val="1"/>
            </c:dLbl>
            <c:dLbl>
              <c:idx val="4"/>
              <c:layout/>
              <c:tx>
                <c:rich>
                  <a:bodyPr/>
                  <a:lstStyle/>
                  <a:p>
                    <a:r>
                      <a:rPr lang="en-US">
                        <a:latin typeface="Comic Sans MS" pitchFamily="66" charset="0"/>
                      </a:rPr>
                      <a:t>36,8%</a:t>
                    </a:r>
                  </a:p>
                </c:rich>
              </c:tx>
              <c:showVal val="1"/>
            </c:dLbl>
            <c:txPr>
              <a:bodyPr/>
              <a:lstStyle/>
              <a:p>
                <a:pPr>
                  <a:defRPr lang="hr-HR">
                    <a:latin typeface="Comic Sans MS" pitchFamily="66" charset="0"/>
                  </a:defRPr>
                </a:pPr>
                <a:endParaRPr lang="en-US"/>
              </a:p>
            </c:txPr>
            <c:showVal val="1"/>
          </c:dLbls>
          <c:cat>
            <c:strRef>
              <c:f>'18'!$A$1:$A$5</c:f>
              <c:strCache>
                <c:ptCount val="5"/>
                <c:pt idx="0">
                  <c:v>1-8 sati</c:v>
                </c:pt>
                <c:pt idx="1">
                  <c:v>1-8 dana</c:v>
                </c:pt>
                <c:pt idx="2">
                  <c:v>Više od 15 dana</c:v>
                </c:pt>
                <c:pt idx="3">
                  <c:v>Vikendom</c:v>
                </c:pt>
                <c:pt idx="4">
                  <c:v>Premalo</c:v>
                </c:pt>
              </c:strCache>
            </c:strRef>
          </c:cat>
          <c:val>
            <c:numRef>
              <c:f>'18'!$B$1:$B$5</c:f>
              <c:numCache>
                <c:formatCode>0.00%</c:formatCode>
                <c:ptCount val="5"/>
                <c:pt idx="0">
                  <c:v>8.3000000000000046E-2</c:v>
                </c:pt>
                <c:pt idx="1">
                  <c:v>0.15800000000000017</c:v>
                </c:pt>
                <c:pt idx="2">
                  <c:v>0.10500000000000002</c:v>
                </c:pt>
                <c:pt idx="3">
                  <c:v>0.29300000000000032</c:v>
                </c:pt>
                <c:pt idx="4">
                  <c:v>0.36800000000000038</c:v>
                </c:pt>
              </c:numCache>
            </c:numRef>
          </c:val>
        </c:ser>
        <c:axId val="63168896"/>
        <c:axId val="63170432"/>
      </c:barChart>
      <c:catAx>
        <c:axId val="63168896"/>
        <c:scaling>
          <c:orientation val="minMax"/>
        </c:scaling>
        <c:axPos val="b"/>
        <c:tickLblPos val="nextTo"/>
        <c:txPr>
          <a:bodyPr/>
          <a:lstStyle/>
          <a:p>
            <a:pPr>
              <a:defRPr lang="hr-HR">
                <a:latin typeface="Comic Sans MS" pitchFamily="66" charset="0"/>
              </a:defRPr>
            </a:pPr>
            <a:endParaRPr lang="en-US"/>
          </a:p>
        </c:txPr>
        <c:crossAx val="63170432"/>
        <c:crosses val="autoZero"/>
        <c:auto val="1"/>
        <c:lblAlgn val="ctr"/>
        <c:lblOffset val="100"/>
      </c:catAx>
      <c:valAx>
        <c:axId val="63170432"/>
        <c:scaling>
          <c:orientation val="minMax"/>
        </c:scaling>
        <c:axPos val="l"/>
        <c:majorGridlines/>
        <c:numFmt formatCode="0%" sourceLinked="0"/>
        <c:tickLblPos val="nextTo"/>
        <c:txPr>
          <a:bodyPr/>
          <a:lstStyle/>
          <a:p>
            <a:pPr>
              <a:defRPr lang="hr-HR">
                <a:latin typeface="Comic Sans MS" pitchFamily="66" charset="0"/>
              </a:defRPr>
            </a:pPr>
            <a:endParaRPr lang="en-US"/>
          </a:p>
        </c:txPr>
        <c:crossAx val="63168896"/>
        <c:crosses val="autoZero"/>
        <c:crossBetween val="between"/>
      </c:valAx>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5509164479440107"/>
                  <c:y val="-9.0452755905511759E-2"/>
                </c:manualLayout>
              </c:layout>
              <c:tx>
                <c:rich>
                  <a:bodyPr/>
                  <a:lstStyle/>
                  <a:p>
                    <a:r>
                      <a:rPr lang="hr-HR">
                        <a:latin typeface="Comic Sans MS" pitchFamily="66" charset="0"/>
                      </a:rPr>
                      <a:t>DA</a:t>
                    </a:r>
                  </a:p>
                  <a:p>
                    <a:r>
                      <a:rPr lang="en-US">
                        <a:latin typeface="Comic Sans MS" pitchFamily="66" charset="0"/>
                      </a:rPr>
                      <a:t>61%</a:t>
                    </a:r>
                  </a:p>
                </c:rich>
              </c:tx>
              <c:showVal val="1"/>
            </c:dLbl>
            <c:dLbl>
              <c:idx val="1"/>
              <c:layout>
                <c:manualLayout>
                  <c:x val="0.1618775153105857"/>
                  <c:y val="9.4481262758821807E-2"/>
                </c:manualLayout>
              </c:layout>
              <c:tx>
                <c:rich>
                  <a:bodyPr/>
                  <a:lstStyle/>
                  <a:p>
                    <a:r>
                      <a:rPr lang="hr-HR">
                        <a:latin typeface="Comic Sans MS" pitchFamily="66" charset="0"/>
                      </a:rPr>
                      <a:t>NE</a:t>
                    </a:r>
                  </a:p>
                  <a:p>
                    <a:r>
                      <a:rPr lang="en-US">
                        <a:latin typeface="Comic Sans MS" pitchFamily="66" charset="0"/>
                      </a:rPr>
                      <a:t>39%</a:t>
                    </a:r>
                  </a:p>
                </c:rich>
              </c:tx>
              <c:showVal val="1"/>
            </c:dLbl>
            <c:txPr>
              <a:bodyPr/>
              <a:lstStyle/>
              <a:p>
                <a:pPr>
                  <a:defRPr lang="hr-HR"/>
                </a:pPr>
                <a:endParaRPr lang="en-US"/>
              </a:p>
            </c:txPr>
            <c:showVal val="1"/>
            <c:showLeaderLines val="1"/>
          </c:dLbls>
          <c:cat>
            <c:strRef>
              <c:f>'19'!$A$1:$A$2</c:f>
              <c:strCache>
                <c:ptCount val="2"/>
                <c:pt idx="0">
                  <c:v>DA</c:v>
                </c:pt>
                <c:pt idx="1">
                  <c:v>NE</c:v>
                </c:pt>
              </c:strCache>
            </c:strRef>
          </c:cat>
          <c:val>
            <c:numRef>
              <c:f>'19'!$B$1:$B$2</c:f>
              <c:numCache>
                <c:formatCode>0%</c:formatCode>
                <c:ptCount val="2"/>
                <c:pt idx="0">
                  <c:v>0.61000000000000065</c:v>
                </c:pt>
                <c:pt idx="1">
                  <c:v>0.3900000000000004</c:v>
                </c:pt>
              </c:numCache>
            </c:numRef>
          </c:val>
        </c:ser>
        <c:firstSliceAng val="0"/>
      </c:pieChart>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053250218722661"/>
                  <c:y val="0.19059200933216691"/>
                </c:manualLayout>
              </c:layout>
              <c:tx>
                <c:rich>
                  <a:bodyPr/>
                  <a:lstStyle/>
                  <a:p>
                    <a:r>
                      <a:rPr lang="hr-HR">
                        <a:latin typeface="Comic Sans MS" pitchFamily="66" charset="0"/>
                      </a:rPr>
                      <a:t>Selo</a:t>
                    </a:r>
                  </a:p>
                  <a:p>
                    <a:r>
                      <a:rPr lang="en-US">
                        <a:latin typeface="Comic Sans MS" pitchFamily="66" charset="0"/>
                      </a:rPr>
                      <a:t>21,8%</a:t>
                    </a:r>
                  </a:p>
                </c:rich>
              </c:tx>
              <c:showVal val="1"/>
            </c:dLbl>
            <c:dLbl>
              <c:idx val="1"/>
              <c:layout>
                <c:manualLayout>
                  <c:x val="-4.3063429571303671E-2"/>
                  <c:y val="-0.24810185185185191"/>
                </c:manualLayout>
              </c:layout>
              <c:tx>
                <c:rich>
                  <a:bodyPr/>
                  <a:lstStyle/>
                  <a:p>
                    <a:r>
                      <a:rPr lang="hr-HR">
                        <a:latin typeface="Comic Sans MS" pitchFamily="66" charset="0"/>
                      </a:rPr>
                      <a:t>Periferija</a:t>
                    </a:r>
                  </a:p>
                  <a:p>
                    <a:r>
                      <a:rPr lang="en-US">
                        <a:latin typeface="Comic Sans MS" pitchFamily="66" charset="0"/>
                      </a:rPr>
                      <a:t>52,6%</a:t>
                    </a:r>
                  </a:p>
                </c:rich>
              </c:tx>
              <c:showVal val="1"/>
            </c:dLbl>
            <c:dLbl>
              <c:idx val="2"/>
              <c:layout>
                <c:manualLayout>
                  <c:x val="0.12155314960629941"/>
                  <c:y val="0.20550780110819494"/>
                </c:manualLayout>
              </c:layout>
              <c:tx>
                <c:rich>
                  <a:bodyPr/>
                  <a:lstStyle/>
                  <a:p>
                    <a:r>
                      <a:rPr lang="hr-HR">
                        <a:latin typeface="Comic Sans MS" pitchFamily="66" charset="0"/>
                      </a:rPr>
                      <a:t>Grad</a:t>
                    </a:r>
                  </a:p>
                  <a:p>
                    <a:r>
                      <a:rPr lang="en-US">
                        <a:latin typeface="Comic Sans MS" pitchFamily="66" charset="0"/>
                      </a:rPr>
                      <a:t>25,6%</a:t>
                    </a:r>
                  </a:p>
                </c:rich>
              </c:tx>
              <c:showVal val="1"/>
            </c:dLbl>
            <c:txPr>
              <a:bodyPr/>
              <a:lstStyle/>
              <a:p>
                <a:pPr>
                  <a:defRPr lang="hr-HR"/>
                </a:pPr>
                <a:endParaRPr lang="en-US"/>
              </a:p>
            </c:txPr>
            <c:showVal val="1"/>
            <c:showLeaderLines val="1"/>
          </c:dLbls>
          <c:cat>
            <c:strRef>
              <c:f>'20'!$A$1:$A$3</c:f>
              <c:strCache>
                <c:ptCount val="3"/>
                <c:pt idx="0">
                  <c:v>Selo</c:v>
                </c:pt>
                <c:pt idx="1">
                  <c:v>Periferija</c:v>
                </c:pt>
                <c:pt idx="2">
                  <c:v>Grad</c:v>
                </c:pt>
              </c:strCache>
            </c:strRef>
          </c:cat>
          <c:val>
            <c:numRef>
              <c:f>'20'!$B$1:$B$3</c:f>
              <c:numCache>
                <c:formatCode>0.00%</c:formatCode>
                <c:ptCount val="3"/>
                <c:pt idx="0">
                  <c:v>0.21800000000000017</c:v>
                </c:pt>
                <c:pt idx="1">
                  <c:v>0.52600000000000002</c:v>
                </c:pt>
                <c:pt idx="2">
                  <c:v>0.25600000000000001</c:v>
                </c:pt>
              </c:numCache>
            </c:numRef>
          </c:val>
        </c:ser>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0160717410323709"/>
                  <c:y val="0.20480059784193644"/>
                </c:manualLayout>
              </c:layout>
              <c:tx>
                <c:rich>
                  <a:bodyPr/>
                  <a:lstStyle/>
                  <a:p>
                    <a:r>
                      <a:rPr lang="hr-HR">
                        <a:latin typeface="Comic Sans MS" pitchFamily="66" charset="0"/>
                      </a:rPr>
                      <a:t>Mlado</a:t>
                    </a:r>
                  </a:p>
                  <a:p>
                    <a:r>
                      <a:rPr lang="en-US">
                        <a:latin typeface="Comic Sans MS" pitchFamily="66" charset="0"/>
                      </a:rPr>
                      <a:t>17,3%</a:t>
                    </a:r>
                  </a:p>
                </c:rich>
              </c:tx>
              <c:showVal val="1"/>
            </c:dLbl>
            <c:dLbl>
              <c:idx val="1"/>
              <c:layout>
                <c:manualLayout>
                  <c:x val="9.8570647419072885E-2"/>
                  <c:y val="-0.31754629629629638"/>
                </c:manualLayout>
              </c:layout>
              <c:tx>
                <c:rich>
                  <a:bodyPr/>
                  <a:lstStyle/>
                  <a:p>
                    <a:r>
                      <a:rPr lang="hr-HR">
                        <a:latin typeface="Comic Sans MS" pitchFamily="66" charset="0"/>
                      </a:rPr>
                      <a:t>Zrelo</a:t>
                    </a:r>
                  </a:p>
                  <a:p>
                    <a:r>
                      <a:rPr lang="en-US">
                        <a:latin typeface="Comic Sans MS" pitchFamily="66" charset="0"/>
                      </a:rPr>
                      <a:t>77,4%</a:t>
                    </a:r>
                  </a:p>
                </c:rich>
              </c:tx>
              <c:showVal val="1"/>
            </c:dLbl>
            <c:dLbl>
              <c:idx val="2"/>
              <c:layout>
                <c:manualLayout>
                  <c:x val="-8.3036417322834705E-2"/>
                  <c:y val="0"/>
                </c:manualLayout>
              </c:layout>
              <c:tx>
                <c:rich>
                  <a:bodyPr/>
                  <a:lstStyle/>
                  <a:p>
                    <a:r>
                      <a:rPr lang="hr-HR">
                        <a:latin typeface="Comic Sans MS" pitchFamily="66" charset="0"/>
                      </a:rPr>
                      <a:t>Staro</a:t>
                    </a:r>
                  </a:p>
                  <a:p>
                    <a:r>
                      <a:rPr lang="en-US">
                        <a:latin typeface="Comic Sans MS" pitchFamily="66" charset="0"/>
                      </a:rPr>
                      <a:t>5,3%</a:t>
                    </a:r>
                  </a:p>
                </c:rich>
              </c:tx>
              <c:showVal val="1"/>
            </c:dLbl>
            <c:txPr>
              <a:bodyPr/>
              <a:lstStyle/>
              <a:p>
                <a:pPr>
                  <a:defRPr lang="hr-HR"/>
                </a:pPr>
                <a:endParaRPr lang="en-US"/>
              </a:p>
            </c:txPr>
            <c:showVal val="1"/>
            <c:showLeaderLines val="1"/>
          </c:dLbls>
          <c:cat>
            <c:strRef>
              <c:f>'2'!$A$1:$A$3</c:f>
              <c:strCache>
                <c:ptCount val="3"/>
                <c:pt idx="0">
                  <c:v>Mlado</c:v>
                </c:pt>
                <c:pt idx="1">
                  <c:v>Zrelo</c:v>
                </c:pt>
                <c:pt idx="2">
                  <c:v>Staro</c:v>
                </c:pt>
              </c:strCache>
            </c:strRef>
          </c:cat>
          <c:val>
            <c:numRef>
              <c:f>'2'!$B$1:$B$3</c:f>
              <c:numCache>
                <c:formatCode>0.00%</c:formatCode>
                <c:ptCount val="3"/>
                <c:pt idx="0">
                  <c:v>0.17300000000000001</c:v>
                </c:pt>
                <c:pt idx="1">
                  <c:v>0.77400000000000102</c:v>
                </c:pt>
                <c:pt idx="2">
                  <c:v>5.3000000000000012E-2</c:v>
                </c:pt>
              </c:numCache>
            </c:numRef>
          </c:val>
        </c:ser>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barChart>
        <c:barDir val="col"/>
        <c:grouping val="clustered"/>
        <c:ser>
          <c:idx val="0"/>
          <c:order val="0"/>
          <c:dLbls>
            <c:dLbl>
              <c:idx val="1"/>
              <c:layout/>
              <c:tx>
                <c:rich>
                  <a:bodyPr/>
                  <a:lstStyle/>
                  <a:p>
                    <a:r>
                      <a:rPr lang="en-US">
                        <a:latin typeface="Comic Sans MS" pitchFamily="66" charset="0"/>
                      </a:rPr>
                      <a:t>50,4%</a:t>
                    </a:r>
                  </a:p>
                </c:rich>
              </c:tx>
              <c:showVal val="1"/>
            </c:dLbl>
            <c:dLbl>
              <c:idx val="2"/>
              <c:layout/>
              <c:tx>
                <c:rich>
                  <a:bodyPr/>
                  <a:lstStyle/>
                  <a:p>
                    <a:r>
                      <a:rPr lang="en-US">
                        <a:latin typeface="Comic Sans MS" pitchFamily="66" charset="0"/>
                      </a:rPr>
                      <a:t>14,3%</a:t>
                    </a:r>
                  </a:p>
                </c:rich>
              </c:tx>
              <c:showVal val="1"/>
            </c:dLbl>
            <c:dLbl>
              <c:idx val="3"/>
              <c:layout/>
              <c:tx>
                <c:rich>
                  <a:bodyPr/>
                  <a:lstStyle/>
                  <a:p>
                    <a:r>
                      <a:rPr lang="en-US">
                        <a:latin typeface="Comic Sans MS" pitchFamily="66" charset="0"/>
                      </a:rPr>
                      <a:t>11,3%</a:t>
                    </a:r>
                  </a:p>
                </c:rich>
              </c:tx>
              <c:showVal val="1"/>
            </c:dLbl>
            <c:txPr>
              <a:bodyPr/>
              <a:lstStyle/>
              <a:p>
                <a:pPr>
                  <a:defRPr lang="hr-HR">
                    <a:latin typeface="Comic Sans MS" pitchFamily="66" charset="0"/>
                  </a:defRPr>
                </a:pPr>
                <a:endParaRPr lang="en-US"/>
              </a:p>
            </c:txPr>
            <c:showVal val="1"/>
          </c:dLbls>
          <c:cat>
            <c:strRef>
              <c:f>'3'!$A$1:$A$5</c:f>
              <c:strCache>
                <c:ptCount val="5"/>
                <c:pt idx="0">
                  <c:v>O.Š.</c:v>
                </c:pt>
                <c:pt idx="1">
                  <c:v>SSS</c:v>
                </c:pt>
                <c:pt idx="2">
                  <c:v>VŠS</c:v>
                </c:pt>
                <c:pt idx="3">
                  <c:v>VSS</c:v>
                </c:pt>
                <c:pt idx="4">
                  <c:v>OSTALO</c:v>
                </c:pt>
              </c:strCache>
            </c:strRef>
          </c:cat>
          <c:val>
            <c:numRef>
              <c:f>'3'!$B$1:$B$5</c:f>
              <c:numCache>
                <c:formatCode>0.00%</c:formatCode>
                <c:ptCount val="5"/>
                <c:pt idx="0" formatCode="0%">
                  <c:v>0.15000000000000016</c:v>
                </c:pt>
                <c:pt idx="1">
                  <c:v>0.504</c:v>
                </c:pt>
                <c:pt idx="2">
                  <c:v>0.14300000000000004</c:v>
                </c:pt>
                <c:pt idx="3">
                  <c:v>0.113</c:v>
                </c:pt>
                <c:pt idx="4" formatCode="0%">
                  <c:v>9.0000000000000024E-2</c:v>
                </c:pt>
              </c:numCache>
            </c:numRef>
          </c:val>
        </c:ser>
        <c:axId val="62656512"/>
        <c:axId val="62658048"/>
      </c:barChart>
      <c:catAx>
        <c:axId val="62656512"/>
        <c:scaling>
          <c:orientation val="minMax"/>
        </c:scaling>
        <c:axPos val="b"/>
        <c:tickLblPos val="nextTo"/>
        <c:txPr>
          <a:bodyPr/>
          <a:lstStyle/>
          <a:p>
            <a:pPr>
              <a:defRPr lang="hr-HR">
                <a:latin typeface="Comic Sans MS" pitchFamily="66" charset="0"/>
              </a:defRPr>
            </a:pPr>
            <a:endParaRPr lang="en-US"/>
          </a:p>
        </c:txPr>
        <c:crossAx val="62658048"/>
        <c:crosses val="autoZero"/>
        <c:auto val="1"/>
        <c:lblAlgn val="ctr"/>
        <c:lblOffset val="100"/>
      </c:catAx>
      <c:valAx>
        <c:axId val="62658048"/>
        <c:scaling>
          <c:orientation val="minMax"/>
        </c:scaling>
        <c:axPos val="l"/>
        <c:majorGridlines/>
        <c:numFmt formatCode="0%" sourceLinked="1"/>
        <c:tickLblPos val="nextTo"/>
        <c:txPr>
          <a:bodyPr/>
          <a:lstStyle/>
          <a:p>
            <a:pPr>
              <a:defRPr lang="hr-HR">
                <a:latin typeface="Comic Sans MS" pitchFamily="66" charset="0"/>
              </a:defRPr>
            </a:pPr>
            <a:endParaRPr lang="en-US"/>
          </a:p>
        </c:txPr>
        <c:crossAx val="6265651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9160586176727909"/>
                  <c:y val="-7.3378900554097404E-2"/>
                </c:manualLayout>
              </c:layout>
              <c:tx>
                <c:rich>
                  <a:bodyPr/>
                  <a:lstStyle/>
                  <a:p>
                    <a:r>
                      <a:rPr lang="hr-HR">
                        <a:latin typeface="Comic Sans MS" pitchFamily="66" charset="0"/>
                      </a:rPr>
                      <a:t>Trnovčica</a:t>
                    </a:r>
                  </a:p>
                  <a:p>
                    <a:r>
                      <a:rPr lang="en-US">
                        <a:latin typeface="Comic Sans MS" pitchFamily="66" charset="0"/>
                      </a:rPr>
                      <a:t>57,9%</a:t>
                    </a:r>
                  </a:p>
                </c:rich>
              </c:tx>
              <c:showVal val="1"/>
            </c:dLbl>
            <c:dLbl>
              <c:idx val="1"/>
              <c:layout>
                <c:manualLayout>
                  <c:x val="0.1780334645669297"/>
                  <c:y val="6.995844269466317E-2"/>
                </c:manualLayout>
              </c:layout>
              <c:tx>
                <c:rich>
                  <a:bodyPr/>
                  <a:lstStyle/>
                  <a:p>
                    <a:r>
                      <a:rPr lang="hr-HR">
                        <a:latin typeface="Comic Sans MS" pitchFamily="66" charset="0"/>
                      </a:rPr>
                      <a:t>Poljanice</a:t>
                    </a:r>
                  </a:p>
                  <a:p>
                    <a:r>
                      <a:rPr lang="en-US">
                        <a:latin typeface="Comic Sans MS" pitchFamily="66" charset="0"/>
                      </a:rPr>
                      <a:t>42,1%</a:t>
                    </a:r>
                  </a:p>
                </c:rich>
              </c:tx>
              <c:showVal val="1"/>
            </c:dLbl>
            <c:txPr>
              <a:bodyPr/>
              <a:lstStyle/>
              <a:p>
                <a:pPr>
                  <a:defRPr lang="hr-HR">
                    <a:latin typeface="Comic Sans MS" pitchFamily="66" charset="0"/>
                  </a:defRPr>
                </a:pPr>
                <a:endParaRPr lang="en-US"/>
              </a:p>
            </c:txPr>
            <c:showVal val="1"/>
            <c:showLeaderLines val="1"/>
          </c:dLbls>
          <c:cat>
            <c:strRef>
              <c:f>'4'!$A$1:$A$2</c:f>
              <c:strCache>
                <c:ptCount val="2"/>
                <c:pt idx="0">
                  <c:v>Trnovčica</c:v>
                </c:pt>
                <c:pt idx="1">
                  <c:v>Poljanice</c:v>
                </c:pt>
              </c:strCache>
            </c:strRef>
          </c:cat>
          <c:val>
            <c:numRef>
              <c:f>'4'!$B$1:$B$2</c:f>
              <c:numCache>
                <c:formatCode>0.00%</c:formatCode>
                <c:ptCount val="2"/>
                <c:pt idx="0">
                  <c:v>0.57900000000000063</c:v>
                </c:pt>
                <c:pt idx="1">
                  <c:v>0.42100000000000032</c:v>
                </c:pt>
              </c:numCache>
            </c:numRef>
          </c:val>
        </c:ser>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0109580052493451"/>
                  <c:y val="0.18634259259259311"/>
                </c:manualLayout>
              </c:layout>
              <c:tx>
                <c:rich>
                  <a:bodyPr/>
                  <a:lstStyle/>
                  <a:p>
                    <a:r>
                      <a:rPr lang="hr-HR">
                        <a:latin typeface="Comic Sans MS" pitchFamily="66" charset="0"/>
                      </a:rPr>
                      <a:t>Do 3 člana</a:t>
                    </a:r>
                  </a:p>
                  <a:p>
                    <a:r>
                      <a:rPr lang="en-US">
                        <a:latin typeface="Comic Sans MS" pitchFamily="66" charset="0"/>
                      </a:rPr>
                      <a:t>12,8%</a:t>
                    </a:r>
                  </a:p>
                </c:rich>
              </c:tx>
              <c:showVal val="1"/>
            </c:dLbl>
            <c:dLbl>
              <c:idx val="1"/>
              <c:layout>
                <c:manualLayout>
                  <c:x val="5.8650043744531935E-2"/>
                  <c:y val="-0.2943981481481483"/>
                </c:manualLayout>
              </c:layout>
              <c:tx>
                <c:rich>
                  <a:bodyPr/>
                  <a:lstStyle/>
                  <a:p>
                    <a:r>
                      <a:rPr lang="hr-HR">
                        <a:latin typeface="Comic Sans MS" pitchFamily="66" charset="0"/>
                      </a:rPr>
                      <a:t>4 do 6 članova</a:t>
                    </a:r>
                  </a:p>
                  <a:p>
                    <a:r>
                      <a:rPr lang="en-US">
                        <a:latin typeface="Comic Sans MS" pitchFamily="66" charset="0"/>
                      </a:rPr>
                      <a:t>78,9%</a:t>
                    </a:r>
                  </a:p>
                </c:rich>
              </c:tx>
              <c:showVal val="1"/>
            </c:dLbl>
            <c:dLbl>
              <c:idx val="2"/>
              <c:layout/>
              <c:tx>
                <c:rich>
                  <a:bodyPr/>
                  <a:lstStyle/>
                  <a:p>
                    <a:r>
                      <a:rPr lang="hr-HR">
                        <a:latin typeface="Comic Sans MS" pitchFamily="66" charset="0"/>
                      </a:rPr>
                      <a:t>Više od 6 članova</a:t>
                    </a:r>
                  </a:p>
                  <a:p>
                    <a:r>
                      <a:rPr lang="en-US">
                        <a:latin typeface="Comic Sans MS" pitchFamily="66" charset="0"/>
                      </a:rPr>
                      <a:t>8,3%</a:t>
                    </a:r>
                  </a:p>
                </c:rich>
              </c:tx>
              <c:showVal val="1"/>
            </c:dLbl>
            <c:txPr>
              <a:bodyPr/>
              <a:lstStyle/>
              <a:p>
                <a:pPr>
                  <a:defRPr lang="hr-HR"/>
                </a:pPr>
                <a:endParaRPr lang="en-US"/>
              </a:p>
            </c:txPr>
            <c:showVal val="1"/>
            <c:showLeaderLines val="1"/>
          </c:dLbls>
          <c:cat>
            <c:strRef>
              <c:f>'5'!$A$1:$A$3</c:f>
              <c:strCache>
                <c:ptCount val="3"/>
                <c:pt idx="0">
                  <c:v>Do 3 člana</c:v>
                </c:pt>
                <c:pt idx="1">
                  <c:v>4 do 6 članova</c:v>
                </c:pt>
                <c:pt idx="2">
                  <c:v>Više od 6 članova</c:v>
                </c:pt>
              </c:strCache>
            </c:strRef>
          </c:cat>
          <c:val>
            <c:numRef>
              <c:f>'5'!$B$1:$B$3</c:f>
              <c:numCache>
                <c:formatCode>0.00%</c:formatCode>
                <c:ptCount val="3"/>
                <c:pt idx="0">
                  <c:v>0.128</c:v>
                </c:pt>
                <c:pt idx="1">
                  <c:v>0.78900000000000003</c:v>
                </c:pt>
                <c:pt idx="2">
                  <c:v>8.3000000000000046E-2</c:v>
                </c:pt>
              </c:numCache>
            </c:numRef>
          </c:val>
        </c:ser>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2065988626421692"/>
                  <c:y val="-0.28407298046077634"/>
                </c:manualLayout>
              </c:layout>
              <c:tx>
                <c:rich>
                  <a:bodyPr/>
                  <a:lstStyle/>
                  <a:p>
                    <a:r>
                      <a:rPr lang="hr-HR">
                        <a:latin typeface="Comic Sans MS" pitchFamily="66" charset="0"/>
                      </a:rPr>
                      <a:t>DA</a:t>
                    </a:r>
                  </a:p>
                  <a:p>
                    <a:r>
                      <a:rPr lang="en-US">
                        <a:latin typeface="Comic Sans MS" pitchFamily="66" charset="0"/>
                      </a:rPr>
                      <a:t>84,2%</a:t>
                    </a:r>
                  </a:p>
                </c:rich>
              </c:tx>
              <c:showVal val="1"/>
            </c:dLbl>
            <c:dLbl>
              <c:idx val="1"/>
              <c:layout>
                <c:manualLayout>
                  <c:x val="8.9184601924759466E-2"/>
                  <c:y val="0.18064778361038231"/>
                </c:manualLayout>
              </c:layout>
              <c:tx>
                <c:rich>
                  <a:bodyPr/>
                  <a:lstStyle/>
                  <a:p>
                    <a:r>
                      <a:rPr lang="hr-HR">
                        <a:latin typeface="Comic Sans MS" pitchFamily="66" charset="0"/>
                      </a:rPr>
                      <a:t>NE</a:t>
                    </a:r>
                  </a:p>
                  <a:p>
                    <a:r>
                      <a:rPr lang="en-US">
                        <a:latin typeface="Comic Sans MS" pitchFamily="66" charset="0"/>
                      </a:rPr>
                      <a:t>15,8%</a:t>
                    </a:r>
                  </a:p>
                </c:rich>
              </c:tx>
              <c:showVal val="1"/>
            </c:dLbl>
            <c:txPr>
              <a:bodyPr/>
              <a:lstStyle/>
              <a:p>
                <a:pPr>
                  <a:defRPr lang="hr-HR"/>
                </a:pPr>
                <a:endParaRPr lang="en-US"/>
              </a:p>
            </c:txPr>
            <c:showVal val="1"/>
            <c:showLeaderLines val="1"/>
          </c:dLbls>
          <c:cat>
            <c:strRef>
              <c:f>'6'!$A$1:$A$2</c:f>
              <c:strCache>
                <c:ptCount val="2"/>
                <c:pt idx="0">
                  <c:v>DA</c:v>
                </c:pt>
                <c:pt idx="1">
                  <c:v>NE</c:v>
                </c:pt>
              </c:strCache>
            </c:strRef>
          </c:cat>
          <c:val>
            <c:numRef>
              <c:f>'6'!$B$1:$B$2</c:f>
              <c:numCache>
                <c:formatCode>0.00%</c:formatCode>
                <c:ptCount val="2"/>
                <c:pt idx="0">
                  <c:v>0.84200000000000064</c:v>
                </c:pt>
                <c:pt idx="1">
                  <c:v>0.15800000000000017</c:v>
                </c:pt>
              </c:numCache>
            </c:numRef>
          </c:val>
        </c:ser>
        <c:firstSliceAng val="0"/>
      </c:pie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2943766404199494"/>
                  <c:y val="-0.24712416156313793"/>
                </c:manualLayout>
              </c:layout>
              <c:tx>
                <c:rich>
                  <a:bodyPr/>
                  <a:lstStyle/>
                  <a:p>
                    <a:r>
                      <a:rPr lang="hr-HR">
                        <a:latin typeface="Comic Sans MS" pitchFamily="66" charset="0"/>
                      </a:rPr>
                      <a:t>DA</a:t>
                    </a:r>
                  </a:p>
                  <a:p>
                    <a:r>
                      <a:rPr lang="en-US">
                        <a:latin typeface="Comic Sans MS" pitchFamily="66" charset="0"/>
                      </a:rPr>
                      <a:t>81,2%</a:t>
                    </a:r>
                  </a:p>
                </c:rich>
              </c:tx>
              <c:showVal val="1"/>
            </c:dLbl>
            <c:dLbl>
              <c:idx val="1"/>
              <c:layout>
                <c:manualLayout>
                  <c:x val="0.10547769028871402"/>
                  <c:y val="0.19809711286089277"/>
                </c:manualLayout>
              </c:layout>
              <c:tx>
                <c:rich>
                  <a:bodyPr/>
                  <a:lstStyle/>
                  <a:p>
                    <a:r>
                      <a:rPr lang="hr-HR">
                        <a:latin typeface="Comic Sans MS" pitchFamily="66" charset="0"/>
                      </a:rPr>
                      <a:t>NE</a:t>
                    </a:r>
                  </a:p>
                  <a:p>
                    <a:r>
                      <a:rPr lang="en-US">
                        <a:latin typeface="Comic Sans MS" pitchFamily="66" charset="0"/>
                      </a:rPr>
                      <a:t>18,8%</a:t>
                    </a:r>
                  </a:p>
                </c:rich>
              </c:tx>
              <c:showVal val="1"/>
            </c:dLbl>
            <c:txPr>
              <a:bodyPr/>
              <a:lstStyle/>
              <a:p>
                <a:pPr>
                  <a:defRPr lang="hr-HR"/>
                </a:pPr>
                <a:endParaRPr lang="en-US"/>
              </a:p>
            </c:txPr>
            <c:showVal val="1"/>
            <c:showLeaderLines val="1"/>
          </c:dLbls>
          <c:cat>
            <c:strRef>
              <c:f>'7'!$A$1:$A$2</c:f>
              <c:strCache>
                <c:ptCount val="2"/>
                <c:pt idx="0">
                  <c:v>DA</c:v>
                </c:pt>
                <c:pt idx="1">
                  <c:v>NE</c:v>
                </c:pt>
              </c:strCache>
            </c:strRef>
          </c:cat>
          <c:val>
            <c:numRef>
              <c:f>'7'!$B$1:$B$2</c:f>
              <c:numCache>
                <c:formatCode>0.00%</c:formatCode>
                <c:ptCount val="2"/>
                <c:pt idx="0">
                  <c:v>0.81200000000000061</c:v>
                </c:pt>
                <c:pt idx="1">
                  <c:v>0.18800000000000017</c:v>
                </c:pt>
              </c:numCache>
            </c:numRef>
          </c:val>
        </c:ser>
        <c:firstSliceAng val="0"/>
      </c:pie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dLbls>
            <c:dLbl>
              <c:idx val="0"/>
              <c:layout/>
              <c:tx>
                <c:rich>
                  <a:bodyPr/>
                  <a:lstStyle/>
                  <a:p>
                    <a:r>
                      <a:rPr lang="en-US" sz="1000">
                        <a:latin typeface="Comic Sans MS" pitchFamily="66" charset="0"/>
                      </a:rPr>
                      <a:t>25,3%</a:t>
                    </a:r>
                  </a:p>
                </c:rich>
              </c:tx>
              <c:showVal val="1"/>
            </c:dLbl>
            <c:dLbl>
              <c:idx val="1"/>
              <c:layout/>
              <c:tx>
                <c:rich>
                  <a:bodyPr/>
                  <a:lstStyle/>
                  <a:p>
                    <a:r>
                      <a:rPr lang="en-US" sz="1000">
                        <a:latin typeface="Comic Sans MS" pitchFamily="66" charset="0"/>
                      </a:rPr>
                      <a:t>19,5%</a:t>
                    </a:r>
                  </a:p>
                </c:rich>
              </c:tx>
              <c:showVal val="1"/>
            </c:dLbl>
            <c:dLbl>
              <c:idx val="2"/>
              <c:layout/>
              <c:tx>
                <c:rich>
                  <a:bodyPr/>
                  <a:lstStyle/>
                  <a:p>
                    <a:r>
                      <a:rPr lang="en-US" sz="1000">
                        <a:latin typeface="Comic Sans MS" pitchFamily="66" charset="0"/>
                      </a:rPr>
                      <a:t>20,8%</a:t>
                    </a:r>
                  </a:p>
                </c:rich>
              </c:tx>
              <c:showVal val="1"/>
            </c:dLbl>
            <c:dLbl>
              <c:idx val="3"/>
              <c:layout/>
              <c:tx>
                <c:rich>
                  <a:bodyPr/>
                  <a:lstStyle/>
                  <a:p>
                    <a:r>
                      <a:rPr lang="en-US" sz="1000">
                        <a:latin typeface="Comic Sans MS" pitchFamily="66" charset="0"/>
                      </a:rPr>
                      <a:t>4,7%</a:t>
                    </a:r>
                  </a:p>
                </c:rich>
              </c:tx>
              <c:showVal val="1"/>
            </c:dLbl>
            <c:dLbl>
              <c:idx val="5"/>
              <c:layout/>
              <c:tx>
                <c:rich>
                  <a:bodyPr/>
                  <a:lstStyle/>
                  <a:p>
                    <a:r>
                      <a:rPr lang="en-US" sz="1000">
                        <a:latin typeface="Comic Sans MS" pitchFamily="66" charset="0"/>
                      </a:rPr>
                      <a:t>12,7%</a:t>
                    </a:r>
                  </a:p>
                </c:rich>
              </c:tx>
              <c:showVal val="1"/>
            </c:dLbl>
            <c:txPr>
              <a:bodyPr/>
              <a:lstStyle/>
              <a:p>
                <a:pPr>
                  <a:defRPr lang="hr-HR" sz="1000">
                    <a:latin typeface="Comic Sans MS" pitchFamily="66" charset="0"/>
                  </a:defRPr>
                </a:pPr>
                <a:endParaRPr lang="en-US"/>
              </a:p>
            </c:txPr>
            <c:showVal val="1"/>
          </c:dLbls>
          <c:cat>
            <c:strRef>
              <c:f>'8'!$A$1:$A$6</c:f>
              <c:strCache>
                <c:ptCount val="6"/>
                <c:pt idx="0">
                  <c:v>PET AMBALAŽA</c:v>
                </c:pt>
                <c:pt idx="1">
                  <c:v>PAPIR</c:v>
                </c:pt>
                <c:pt idx="2">
                  <c:v>STAKLO</c:v>
                </c:pt>
                <c:pt idx="3">
                  <c:v>BIO OTPAD</c:v>
                </c:pt>
                <c:pt idx="4">
                  <c:v>LIMENKE</c:v>
                </c:pt>
                <c:pt idx="5">
                  <c:v>BATERIJE</c:v>
                </c:pt>
              </c:strCache>
            </c:strRef>
          </c:cat>
          <c:val>
            <c:numRef>
              <c:f>'8'!$B$1:$B$6</c:f>
              <c:numCache>
                <c:formatCode>0.00%</c:formatCode>
                <c:ptCount val="6"/>
                <c:pt idx="0">
                  <c:v>0.253</c:v>
                </c:pt>
                <c:pt idx="1">
                  <c:v>0.19500000000000001</c:v>
                </c:pt>
                <c:pt idx="2">
                  <c:v>0.20800000000000016</c:v>
                </c:pt>
                <c:pt idx="3">
                  <c:v>4.7000000000000014E-2</c:v>
                </c:pt>
                <c:pt idx="4" formatCode="0%">
                  <c:v>0.17</c:v>
                </c:pt>
                <c:pt idx="5">
                  <c:v>0.127</c:v>
                </c:pt>
              </c:numCache>
            </c:numRef>
          </c:val>
        </c:ser>
        <c:axId val="62817408"/>
        <c:axId val="62818944"/>
      </c:barChart>
      <c:catAx>
        <c:axId val="62817408"/>
        <c:scaling>
          <c:orientation val="minMax"/>
        </c:scaling>
        <c:axPos val="b"/>
        <c:tickLblPos val="nextTo"/>
        <c:txPr>
          <a:bodyPr/>
          <a:lstStyle/>
          <a:p>
            <a:pPr>
              <a:defRPr lang="hr-HR" sz="900">
                <a:latin typeface="Comic Sans MS" pitchFamily="66" charset="0"/>
              </a:defRPr>
            </a:pPr>
            <a:endParaRPr lang="en-US"/>
          </a:p>
        </c:txPr>
        <c:crossAx val="62818944"/>
        <c:crosses val="autoZero"/>
        <c:auto val="1"/>
        <c:lblAlgn val="ctr"/>
        <c:lblOffset val="100"/>
      </c:catAx>
      <c:valAx>
        <c:axId val="62818944"/>
        <c:scaling>
          <c:orientation val="minMax"/>
        </c:scaling>
        <c:axPos val="l"/>
        <c:majorGridlines/>
        <c:numFmt formatCode="0%" sourceLinked="0"/>
        <c:tickLblPos val="nextTo"/>
        <c:txPr>
          <a:bodyPr/>
          <a:lstStyle/>
          <a:p>
            <a:pPr>
              <a:defRPr lang="hr-HR" sz="1000">
                <a:latin typeface="Comic Sans MS" pitchFamily="66" charset="0"/>
              </a:defRPr>
            </a:pPr>
            <a:endParaRPr lang="en-US"/>
          </a:p>
        </c:txPr>
        <c:crossAx val="62817408"/>
        <c:crosses val="autoZero"/>
        <c:crossBetween val="between"/>
      </c:valAx>
    </c:plotArea>
    <c:plotVisOnly val="1"/>
  </c:chart>
  <c:txPr>
    <a:bodyPr/>
    <a:lstStyle/>
    <a:p>
      <a:pPr>
        <a:defRPr sz="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pieChart>
        <c:varyColors val="1"/>
        <c:ser>
          <c:idx val="0"/>
          <c:order val="0"/>
          <c:dLbls>
            <c:dLbl>
              <c:idx val="0"/>
              <c:layout>
                <c:manualLayout>
                  <c:x val="-0.14539074803149646"/>
                  <c:y val="-0.23277267424905185"/>
                </c:manualLayout>
              </c:layout>
              <c:tx>
                <c:rich>
                  <a:bodyPr/>
                  <a:lstStyle/>
                  <a:p>
                    <a:r>
                      <a:rPr lang="hr-HR">
                        <a:latin typeface="Comic Sans MS" pitchFamily="66" charset="0"/>
                      </a:rPr>
                      <a:t>DA</a:t>
                    </a:r>
                  </a:p>
                  <a:p>
                    <a:r>
                      <a:rPr lang="en-US">
                        <a:latin typeface="Comic Sans MS" pitchFamily="66" charset="0"/>
                      </a:rPr>
                      <a:t>74,44%</a:t>
                    </a:r>
                  </a:p>
                </c:rich>
              </c:tx>
              <c:showVal val="1"/>
            </c:dLbl>
            <c:dLbl>
              <c:idx val="1"/>
              <c:layout>
                <c:manualLayout>
                  <c:x val="0.14052799650043779"/>
                  <c:y val="0.18721784776902936"/>
                </c:manualLayout>
              </c:layout>
              <c:tx>
                <c:rich>
                  <a:bodyPr/>
                  <a:lstStyle/>
                  <a:p>
                    <a:r>
                      <a:rPr lang="hr-HR">
                        <a:latin typeface="Comic Sans MS" pitchFamily="66" charset="0"/>
                      </a:rPr>
                      <a:t>NE</a:t>
                    </a:r>
                  </a:p>
                  <a:p>
                    <a:r>
                      <a:rPr lang="en-US">
                        <a:latin typeface="Comic Sans MS" pitchFamily="66" charset="0"/>
                      </a:rPr>
                      <a:t>26,56%</a:t>
                    </a:r>
                  </a:p>
                </c:rich>
              </c:tx>
              <c:showVal val="1"/>
            </c:dLbl>
            <c:txPr>
              <a:bodyPr/>
              <a:lstStyle/>
              <a:p>
                <a:pPr>
                  <a:defRPr lang="hr-HR"/>
                </a:pPr>
                <a:endParaRPr lang="en-US"/>
              </a:p>
            </c:txPr>
            <c:showVal val="1"/>
            <c:showLeaderLines val="1"/>
          </c:dLbls>
          <c:cat>
            <c:strRef>
              <c:f>'9'!$A$1:$A$2</c:f>
              <c:strCache>
                <c:ptCount val="2"/>
                <c:pt idx="0">
                  <c:v>DA</c:v>
                </c:pt>
                <c:pt idx="1">
                  <c:v>NE</c:v>
                </c:pt>
              </c:strCache>
            </c:strRef>
          </c:cat>
          <c:val>
            <c:numRef>
              <c:f>'9'!$B$1:$B$2</c:f>
              <c:numCache>
                <c:formatCode>0.00%</c:formatCode>
                <c:ptCount val="2"/>
                <c:pt idx="0">
                  <c:v>0.74439999999999995</c:v>
                </c:pt>
                <c:pt idx="1">
                  <c:v>0.2656</c:v>
                </c:pt>
              </c:numCache>
            </c:numRef>
          </c:val>
        </c:ser>
        <c:firstSliceAng val="0"/>
      </c:pie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20" name="Footer Placeholder 19"/>
          <p:cNvSpPr>
            <a:spLocks noGrp="1"/>
          </p:cNvSpPr>
          <p:nvPr>
            <p:ph type="ftr" sz="quarter" idx="11"/>
          </p:nvPr>
        </p:nvSpPr>
        <p:spPr/>
        <p:txBody>
          <a:bodyPr/>
          <a:lstStyle>
            <a:extLst/>
          </a:lstStyle>
          <a:p>
            <a:endParaRPr lang="hr-HR"/>
          </a:p>
        </p:txBody>
      </p:sp>
      <p:sp>
        <p:nvSpPr>
          <p:cNvPr id="10" name="Slide Number Placeholder 9"/>
          <p:cNvSpPr>
            <a:spLocks noGrp="1"/>
          </p:cNvSpPr>
          <p:nvPr>
            <p:ph type="sldNum" sz="quarter" idx="12"/>
          </p:nvPr>
        </p:nvSpPr>
        <p:spPr/>
        <p:txBody>
          <a:bodyPr/>
          <a:lstStyle>
            <a:extLst/>
          </a:lstStyle>
          <a:p>
            <a:fld id="{69898D3D-0CF4-473A-9F2F-FD321D500459}" type="slidenum">
              <a:rPr lang="hr-HR" smtClean="0"/>
              <a:pPr/>
              <a:t>‹#›</a:t>
            </a:fld>
            <a:endParaRPr lang="hr-H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9898D3D-0CF4-473A-9F2F-FD321D50045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9898D3D-0CF4-473A-9F2F-FD321D50045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9898D3D-0CF4-473A-9F2F-FD321D500459}"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69898D3D-0CF4-473A-9F2F-FD321D500459}" type="slidenum">
              <a:rPr lang="hr-HR" smtClean="0"/>
              <a:pPr/>
              <a:t>‹#›</a:t>
            </a:fld>
            <a:endParaRPr lang="hr-H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69898D3D-0CF4-473A-9F2F-FD321D500459}"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69898D3D-0CF4-473A-9F2F-FD321D500459}"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69898D3D-0CF4-473A-9F2F-FD321D500459}"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69898D3D-0CF4-473A-9F2F-FD321D500459}" type="slidenum">
              <a:rPr lang="hr-HR" smtClean="0"/>
              <a:pPr/>
              <a:t>‹#›</a:t>
            </a:fld>
            <a:endParaRPr lang="hr-H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69898D3D-0CF4-473A-9F2F-FD321D500459}"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238F735-5DA9-4BBF-BF27-2AD1AC6CA4A0}" type="datetimeFigureOut">
              <a:rPr lang="sr-Latn-CS" smtClean="0"/>
              <a:pPr/>
              <a:t>24.5.2010</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69898D3D-0CF4-473A-9F2F-FD321D500459}" type="slidenum">
              <a:rPr lang="hr-HR" smtClean="0"/>
              <a:pPr/>
              <a:t>‹#›</a:t>
            </a:fld>
            <a:endParaRPr lang="hr-H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238F735-5DA9-4BBF-BF27-2AD1AC6CA4A0}" type="datetimeFigureOut">
              <a:rPr lang="sr-Latn-CS" smtClean="0"/>
              <a:pPr/>
              <a:t>24.5.2010</a:t>
            </a:fld>
            <a:endParaRPr lang="hr-H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r-H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9898D3D-0CF4-473A-9F2F-FD321D500459}" type="slidenum">
              <a:rPr lang="hr-HR" smtClean="0"/>
              <a:pPr/>
              <a:t>‹#›</a:t>
            </a:fld>
            <a:endParaRPr lang="hr-H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3116"/>
            <a:ext cx="7839100" cy="2143140"/>
          </a:xfrm>
        </p:spPr>
        <p:txBody>
          <a:bodyPr anchor="t">
            <a:normAutofit fontScale="90000"/>
          </a:bodyPr>
          <a:lstStyle/>
          <a:p>
            <a:pPr algn="ctr"/>
            <a:r>
              <a:rPr lang="hr-HR" sz="3600" dirty="0" smtClean="0">
                <a:latin typeface="Comic Sans MS" pitchFamily="66" charset="0"/>
              </a:rPr>
              <a:t>STANJE EKOLOŠKE SVIJESTI U NASELJU TRNOVČICA I </a:t>
            </a:r>
            <a:r>
              <a:rPr lang="hr-HR" sz="3600" dirty="0" smtClean="0">
                <a:latin typeface="Comic Sans MS" pitchFamily="66" charset="0"/>
              </a:rPr>
              <a:t>POLJANICE</a:t>
            </a:r>
            <a:br>
              <a:rPr lang="hr-HR" sz="3600" dirty="0" smtClean="0">
                <a:latin typeface="Comic Sans MS" pitchFamily="66" charset="0"/>
              </a:rPr>
            </a:br>
            <a:endParaRPr lang="hr-HR" sz="36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14546" y="2000240"/>
          <a:ext cx="5143520" cy="372905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714480" y="714356"/>
            <a:ext cx="6357982" cy="523220"/>
          </a:xfrm>
          <a:prstGeom prst="rect">
            <a:avLst/>
          </a:prstGeom>
          <a:noFill/>
        </p:spPr>
        <p:txBody>
          <a:bodyPr wrap="square" rtlCol="0">
            <a:spAutoFit/>
          </a:bodyPr>
          <a:lstStyle/>
          <a:p>
            <a:pPr algn="ctr"/>
            <a:r>
              <a:rPr lang="hr-HR" sz="2800" dirty="0" smtClean="0">
                <a:latin typeface="Comic Sans MS" pitchFamily="66" charset="0"/>
              </a:rPr>
              <a:t>Razvrstavate li kućni otpad</a:t>
            </a:r>
            <a:r>
              <a:rPr lang="hr-HR" sz="2800" dirty="0" smtClean="0"/>
              <a:t>?</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14480" y="1857364"/>
          <a:ext cx="6072230" cy="350046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428728" y="571480"/>
            <a:ext cx="6143668" cy="523220"/>
          </a:xfrm>
          <a:prstGeom prst="rect">
            <a:avLst/>
          </a:prstGeom>
          <a:noFill/>
        </p:spPr>
        <p:txBody>
          <a:bodyPr wrap="square" rtlCol="0">
            <a:spAutoFit/>
          </a:bodyPr>
          <a:lstStyle/>
          <a:p>
            <a:pPr algn="ctr"/>
            <a:r>
              <a:rPr lang="hr-HR" sz="2800" dirty="0" smtClean="0">
                <a:latin typeface="Comic Sans MS" pitchFamily="66" charset="0"/>
              </a:rPr>
              <a:t>Koji otpad razvrst</a:t>
            </a:r>
            <a:r>
              <a:rPr lang="hr-HR" sz="2800" dirty="0" smtClean="0"/>
              <a:t>a</a:t>
            </a:r>
            <a:r>
              <a:rPr lang="hr-HR" sz="2800" dirty="0" smtClean="0">
                <a:latin typeface="Comic Sans MS" pitchFamily="66" charset="0"/>
              </a:rPr>
              <a:t>vate</a:t>
            </a:r>
            <a:r>
              <a:rPr lang="hr-HR" sz="2800" dirty="0" smtClean="0"/>
              <a: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00232" y="1857364"/>
          <a:ext cx="5572164" cy="3571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214414" y="714356"/>
            <a:ext cx="7429552" cy="830997"/>
          </a:xfrm>
          <a:prstGeom prst="rect">
            <a:avLst/>
          </a:prstGeom>
          <a:noFill/>
        </p:spPr>
        <p:txBody>
          <a:bodyPr wrap="square" rtlCol="0">
            <a:spAutoFit/>
          </a:bodyPr>
          <a:lstStyle/>
          <a:p>
            <a:r>
              <a:rPr lang="hr-HR" sz="2400" dirty="0" smtClean="0">
                <a:latin typeface="Comic Sans MS" pitchFamily="66" charset="0"/>
              </a:rPr>
              <a:t>Jeste li upoznati sa zakonom o PET ambalaži (1.1.2006.</a:t>
            </a:r>
            <a:r>
              <a:rPr lang="hr-HR" sz="2400" dirty="0" smtClean="0"/>
              <a: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71670" y="2071678"/>
          <a:ext cx="5357834" cy="380049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214414" y="785794"/>
            <a:ext cx="6858048" cy="892552"/>
          </a:xfrm>
          <a:prstGeom prst="rect">
            <a:avLst/>
          </a:prstGeom>
          <a:noFill/>
        </p:spPr>
        <p:txBody>
          <a:bodyPr wrap="square" rtlCol="0">
            <a:spAutoFit/>
          </a:bodyPr>
          <a:lstStyle/>
          <a:p>
            <a:pPr algn="ctr"/>
            <a:r>
              <a:rPr lang="hr-HR" sz="2600" dirty="0" smtClean="0">
                <a:latin typeface="Comic Sans MS" pitchFamily="66" charset="0"/>
              </a:rPr>
              <a:t>Smatrate li da ima dovoljno kontejnera za reciklažni otpad u vašem naselju?</a:t>
            </a:r>
            <a:endParaRPr lang="en-US" sz="26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00232" y="1785926"/>
          <a:ext cx="5643602" cy="35719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714356"/>
            <a:ext cx="7572428" cy="892552"/>
          </a:xfrm>
          <a:prstGeom prst="rect">
            <a:avLst/>
          </a:prstGeom>
          <a:noFill/>
        </p:spPr>
        <p:txBody>
          <a:bodyPr wrap="square" rtlCol="0">
            <a:spAutoFit/>
          </a:bodyPr>
          <a:lstStyle/>
          <a:p>
            <a:pPr algn="ctr"/>
            <a:r>
              <a:rPr lang="hr-HR" sz="2600" dirty="0" smtClean="0">
                <a:latin typeface="Comic Sans MS" pitchFamily="66" charset="0"/>
              </a:rPr>
              <a:t>Postoji li u vašoj blizini nekontrolirana odlagališta smeća?</a:t>
            </a:r>
            <a:endParaRPr lang="en-US" sz="26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00232" y="1714488"/>
          <a:ext cx="5715040" cy="392909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28662" y="857232"/>
            <a:ext cx="7786742" cy="523220"/>
          </a:xfrm>
          <a:prstGeom prst="rect">
            <a:avLst/>
          </a:prstGeom>
          <a:noFill/>
        </p:spPr>
        <p:txBody>
          <a:bodyPr wrap="square" rtlCol="0">
            <a:spAutoFit/>
          </a:bodyPr>
          <a:lstStyle/>
          <a:p>
            <a:pPr algn="ctr"/>
            <a:r>
              <a:rPr lang="hr-HR" sz="2800" dirty="0" smtClean="0">
                <a:latin typeface="Comic Sans MS" pitchFamily="66" charset="0"/>
              </a:rPr>
              <a:t>Sudjelujete li u akcijama zaštite okoliša?</a:t>
            </a:r>
            <a:endParaRPr lang="en-US" sz="2800"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14480" y="1857364"/>
          <a:ext cx="6215106" cy="371477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642918"/>
            <a:ext cx="7929618" cy="523220"/>
          </a:xfrm>
          <a:prstGeom prst="rect">
            <a:avLst/>
          </a:prstGeom>
          <a:noFill/>
        </p:spPr>
        <p:txBody>
          <a:bodyPr wrap="square" rtlCol="0">
            <a:spAutoFit/>
          </a:bodyPr>
          <a:lstStyle/>
          <a:p>
            <a:pPr algn="ctr"/>
            <a:r>
              <a:rPr lang="hr-HR" sz="2800" dirty="0" smtClean="0">
                <a:latin typeface="Comic Sans MS" pitchFamily="66" charset="0"/>
              </a:rPr>
              <a:t>Kojim se energetskim izvorom grijet</a:t>
            </a:r>
            <a:r>
              <a:rPr lang="hr-HR" sz="2800" dirty="0" smtClean="0"/>
              <a:t>e?</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571604" y="1857364"/>
          <a:ext cx="6143668"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714356"/>
            <a:ext cx="7858180" cy="523220"/>
          </a:xfrm>
          <a:prstGeom prst="rect">
            <a:avLst/>
          </a:prstGeom>
          <a:noFill/>
        </p:spPr>
        <p:txBody>
          <a:bodyPr wrap="square" rtlCol="0">
            <a:spAutoFit/>
          </a:bodyPr>
          <a:lstStyle/>
          <a:p>
            <a:pPr algn="ctr"/>
            <a:r>
              <a:rPr lang="hr-HR" sz="2800" dirty="0" smtClean="0">
                <a:latin typeface="Comic Sans MS" pitchFamily="66" charset="0"/>
              </a:rPr>
              <a:t>Štedite li energiju (voda, struja, plin,...)?</a:t>
            </a:r>
            <a:endParaRPr lang="en-US" sz="28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85918" y="1714488"/>
          <a:ext cx="5857916"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500042"/>
            <a:ext cx="7715304" cy="892552"/>
          </a:xfrm>
          <a:prstGeom prst="rect">
            <a:avLst/>
          </a:prstGeom>
          <a:noFill/>
        </p:spPr>
        <p:txBody>
          <a:bodyPr wrap="square" rtlCol="0">
            <a:spAutoFit/>
          </a:bodyPr>
          <a:lstStyle/>
          <a:p>
            <a:pPr algn="ctr"/>
            <a:r>
              <a:rPr lang="hr-HR" sz="2600" dirty="0" smtClean="0">
                <a:latin typeface="Comic Sans MS" pitchFamily="66" charset="0"/>
              </a:rPr>
              <a:t>Kojim se prijevoznim sredstvom najčešće koristite (dnevni prijevoz)?</a:t>
            </a:r>
            <a:endParaRPr lang="en-US" sz="2600"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00232" y="1857364"/>
          <a:ext cx="5286412" cy="392909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714356"/>
            <a:ext cx="7786742" cy="954107"/>
          </a:xfrm>
          <a:prstGeom prst="rect">
            <a:avLst/>
          </a:prstGeom>
          <a:noFill/>
        </p:spPr>
        <p:txBody>
          <a:bodyPr wrap="square" rtlCol="0">
            <a:spAutoFit/>
          </a:bodyPr>
          <a:lstStyle/>
          <a:p>
            <a:pPr algn="ctr"/>
            <a:r>
              <a:rPr lang="hr-HR" sz="2800" dirty="0" smtClean="0">
                <a:latin typeface="Comic Sans MS" pitchFamily="66" charset="0"/>
              </a:rPr>
              <a:t>Jeste li ikada odlagali otpad u posebnim dvorištima?</a:t>
            </a:r>
            <a:endParaRPr lang="en-US" sz="28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783746"/>
          </a:xfrm>
        </p:spPr>
        <p:txBody>
          <a:bodyPr anchor="t">
            <a:normAutofit/>
          </a:bodyPr>
          <a:lstStyle/>
          <a:p>
            <a:r>
              <a:rPr lang="hr-HR" sz="3200" dirty="0" smtClean="0">
                <a:latin typeface="Comic Sans MS" pitchFamily="66" charset="0"/>
              </a:rPr>
              <a:t/>
            </a:r>
            <a:br>
              <a:rPr lang="hr-HR" sz="3200" dirty="0" smtClean="0">
                <a:latin typeface="Comic Sans MS" pitchFamily="66" charset="0"/>
              </a:rPr>
            </a:br>
            <a:r>
              <a:rPr lang="hr-HR" sz="1800" dirty="0" smtClean="0">
                <a:effectLst/>
                <a:latin typeface="Comic Sans MS" pitchFamily="66" charset="0"/>
              </a:rPr>
              <a:t>Uvod</a:t>
            </a:r>
            <a:br>
              <a:rPr lang="hr-HR" sz="1800" dirty="0" smtClean="0">
                <a:effectLst/>
                <a:latin typeface="Comic Sans MS" pitchFamily="66" charset="0"/>
              </a:rPr>
            </a:br>
            <a:r>
              <a:rPr lang="hr-HR" sz="1800" dirty="0" smtClean="0">
                <a:effectLst/>
                <a:latin typeface="Comic Sans MS" pitchFamily="66" charset="0"/>
              </a:rPr>
              <a:t/>
            </a:r>
            <a:br>
              <a:rPr lang="hr-HR" sz="1800" dirty="0" smtClean="0">
                <a:effectLst/>
                <a:latin typeface="Comic Sans MS" pitchFamily="66" charset="0"/>
              </a:rPr>
            </a:br>
            <a:r>
              <a:rPr lang="hr-HR" sz="1800" dirty="0" smtClean="0">
                <a:effectLst/>
                <a:latin typeface="Comic Sans MS" pitchFamily="66" charset="0"/>
              </a:rPr>
              <a:t> </a:t>
            </a:r>
            <a:r>
              <a:rPr lang="hr-HR" sz="1800" dirty="0" smtClean="0">
                <a:effectLst/>
                <a:latin typeface="Comic Sans MS" pitchFamily="66" charset="0"/>
              </a:rPr>
              <a:t>     Posljedice prebrze urbanizacije u nas vrlo su intenzivne i raznolike. Izgradnja stambenih objekata u naselju Poljanice krajem osamdesetih godina 20. stoljeća i povećanje broja stanovnika neminovno je dovela i do povećanja količine otpada. Kako bismo očuvali okoliš potrebno je utjecati na razvoj ekološke svijesti i provođenje ekoloških akcija. Za kvalitetniju i čišću budućnost odgovornost je na svakom pojedincu.</a:t>
            </a:r>
            <a:br>
              <a:rPr lang="hr-HR" sz="1800" dirty="0" smtClean="0">
                <a:effectLst/>
                <a:latin typeface="Comic Sans MS" pitchFamily="66" charset="0"/>
              </a:rPr>
            </a:br>
            <a:r>
              <a:rPr lang="hr-HR" sz="1800" dirty="0" smtClean="0">
                <a:effectLst/>
                <a:latin typeface="Comic Sans MS" pitchFamily="66" charset="0"/>
              </a:rPr>
              <a:t/>
            </a:r>
            <a:br>
              <a:rPr lang="hr-HR" sz="1800" dirty="0" smtClean="0">
                <a:effectLst/>
                <a:latin typeface="Comic Sans MS" pitchFamily="66" charset="0"/>
              </a:rPr>
            </a:br>
            <a:r>
              <a:rPr lang="hr-HR" sz="1800" dirty="0" smtClean="0">
                <a:effectLst/>
                <a:latin typeface="Comic Sans MS" pitchFamily="66" charset="0"/>
              </a:rPr>
              <a:t>Cilj istraživanja:</a:t>
            </a:r>
            <a:br>
              <a:rPr lang="hr-HR" sz="1800" dirty="0" smtClean="0">
                <a:effectLst/>
                <a:latin typeface="Comic Sans MS" pitchFamily="66" charset="0"/>
              </a:rPr>
            </a:br>
            <a:r>
              <a:rPr lang="hr-HR" sz="1800" dirty="0" smtClean="0">
                <a:effectLst/>
                <a:latin typeface="Comic Sans MS" pitchFamily="66" charset="0"/>
              </a:rPr>
              <a:t> </a:t>
            </a:r>
            <a:r>
              <a:rPr lang="hr-HR" sz="1800" dirty="0" smtClean="0">
                <a:effectLst/>
                <a:latin typeface="Comic Sans MS" pitchFamily="66" charset="0"/>
              </a:rPr>
              <a:t>    cilj ovog projekta je utvrditi stanje ekološke svijesti stanovnika Trnovčice  i Poljanica. </a:t>
            </a:r>
            <a:br>
              <a:rPr lang="hr-HR" sz="1800" dirty="0" smtClean="0">
                <a:effectLst/>
                <a:latin typeface="Comic Sans MS" pitchFamily="66" charset="0"/>
              </a:rPr>
            </a:br>
            <a:r>
              <a:rPr lang="hr-HR" sz="1800" dirty="0" smtClean="0">
                <a:effectLst/>
                <a:latin typeface="Comic Sans MS" pitchFamily="66" charset="0"/>
              </a:rPr>
              <a:t/>
            </a:r>
            <a:br>
              <a:rPr lang="hr-HR" sz="1800" dirty="0" smtClean="0">
                <a:effectLst/>
                <a:latin typeface="Comic Sans MS" pitchFamily="66" charset="0"/>
              </a:rPr>
            </a:br>
            <a:r>
              <a:rPr lang="hr-HR" sz="1800" dirty="0" smtClean="0">
                <a:effectLst/>
                <a:latin typeface="Comic Sans MS" pitchFamily="66" charset="0"/>
              </a:rPr>
              <a:t>Metode istrživanja:</a:t>
            </a:r>
            <a:br>
              <a:rPr lang="hr-HR" sz="1800" dirty="0" smtClean="0">
                <a:effectLst/>
                <a:latin typeface="Comic Sans MS" pitchFamily="66" charset="0"/>
              </a:rPr>
            </a:br>
            <a:r>
              <a:rPr lang="hr-HR" sz="1800" dirty="0" smtClean="0">
                <a:effectLst/>
                <a:latin typeface="Comic Sans MS" pitchFamily="66" charset="0"/>
              </a:rPr>
              <a:t>Anketiranje stanovništva</a:t>
            </a:r>
            <a:br>
              <a:rPr lang="hr-HR" sz="1800" dirty="0" smtClean="0">
                <a:effectLst/>
                <a:latin typeface="Comic Sans MS" pitchFamily="66" charset="0"/>
              </a:rPr>
            </a:br>
            <a:r>
              <a:rPr lang="hr-HR" sz="1800" dirty="0" smtClean="0">
                <a:effectLst/>
                <a:latin typeface="Comic Sans MS" pitchFamily="66" charset="0"/>
              </a:rPr>
              <a:t>Matematičko – statističke i grafičke metode obrade podataka</a:t>
            </a:r>
            <a:endParaRPr lang="hr-HR" sz="3200" dirty="0">
              <a:effectLst/>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857356" y="1500174"/>
          <a:ext cx="6143668" cy="392909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571480"/>
            <a:ext cx="7858180" cy="523220"/>
          </a:xfrm>
          <a:prstGeom prst="rect">
            <a:avLst/>
          </a:prstGeom>
          <a:noFill/>
        </p:spPr>
        <p:txBody>
          <a:bodyPr wrap="square" rtlCol="0">
            <a:spAutoFit/>
          </a:bodyPr>
          <a:lstStyle/>
          <a:p>
            <a:pPr algn="ctr"/>
            <a:r>
              <a:rPr lang="hr-HR" sz="2800" dirty="0" smtClean="0">
                <a:latin typeface="Comic Sans MS" pitchFamily="66" charset="0"/>
              </a:rPr>
              <a:t>Koliko vremena mjesečno provodite u prirodi?</a:t>
            </a:r>
            <a:endParaRPr lang="en-US" sz="2800" dirty="0">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0" y="1928802"/>
          <a:ext cx="5429272"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714356"/>
            <a:ext cx="7858180" cy="892552"/>
          </a:xfrm>
          <a:prstGeom prst="rect">
            <a:avLst/>
          </a:prstGeom>
          <a:noFill/>
        </p:spPr>
        <p:txBody>
          <a:bodyPr wrap="square" rtlCol="0">
            <a:spAutoFit/>
          </a:bodyPr>
          <a:lstStyle/>
          <a:p>
            <a:pPr algn="ctr"/>
            <a:r>
              <a:rPr lang="hr-HR" sz="2600" dirty="0" smtClean="0">
                <a:latin typeface="Comic Sans MS" pitchFamily="66" charset="0"/>
              </a:rPr>
              <a:t>Mislite li da je gradsko onečišćenje utjecalo na vaše zdravlje?</a:t>
            </a:r>
            <a:endParaRPr lang="en-US" sz="2600" dirty="0">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14480" y="1643050"/>
          <a:ext cx="6215106"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0100" y="785794"/>
            <a:ext cx="7929618" cy="954107"/>
          </a:xfrm>
          <a:prstGeom prst="rect">
            <a:avLst/>
          </a:prstGeom>
          <a:noFill/>
        </p:spPr>
        <p:txBody>
          <a:bodyPr wrap="square" rtlCol="0">
            <a:spAutoFit/>
          </a:bodyPr>
          <a:lstStyle/>
          <a:p>
            <a:pPr algn="ctr"/>
            <a:r>
              <a:rPr lang="hr-HR" sz="2800" dirty="0" smtClean="0">
                <a:latin typeface="Comic Sans MS" pitchFamily="66" charset="0"/>
              </a:rPr>
              <a:t>Biste li radije živjeli na selu, periferiji ili u gradu</a:t>
            </a:r>
            <a:r>
              <a:rPr lang="hr-HR" sz="2800" dirty="0" smtClean="0"/>
              <a:t>?</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783746"/>
          </a:xfrm>
        </p:spPr>
        <p:txBody>
          <a:bodyPr anchor="t">
            <a:normAutofit fontScale="90000"/>
          </a:bodyPr>
          <a:lstStyle/>
          <a:p>
            <a:r>
              <a:rPr lang="hr-HR" sz="3200" dirty="0" smtClean="0">
                <a:latin typeface="Comic Sans MS" pitchFamily="66" charset="0"/>
              </a:rPr>
              <a:t/>
            </a:r>
            <a:br>
              <a:rPr lang="hr-HR" sz="3200" dirty="0" smtClean="0">
                <a:latin typeface="Comic Sans MS" pitchFamily="66" charset="0"/>
              </a:rPr>
            </a:br>
            <a:r>
              <a:rPr lang="hr-HR" sz="3100" dirty="0" smtClean="0">
                <a:latin typeface="Comic Sans MS" pitchFamily="66" charset="0"/>
              </a:rPr>
              <a:t>Rasprava :</a:t>
            </a:r>
            <a:r>
              <a:rPr lang="hr-HR" sz="1600" dirty="0" smtClean="0">
                <a:latin typeface="Comic Sans MS" pitchFamily="66" charset="0"/>
              </a:rPr>
              <a:t/>
            </a:r>
            <a:br>
              <a:rPr lang="hr-HR" sz="1600" dirty="0" smtClean="0">
                <a:latin typeface="Comic Sans MS" pitchFamily="66" charset="0"/>
              </a:rPr>
            </a:br>
            <a:r>
              <a:rPr lang="hr-HR" sz="1600" dirty="0" smtClean="0">
                <a:latin typeface="Comic Sans MS" pitchFamily="66" charset="0"/>
              </a:rPr>
              <a:t> </a:t>
            </a:r>
            <a:r>
              <a:rPr lang="hr-HR" sz="1600" dirty="0" smtClean="0">
                <a:latin typeface="Comic Sans MS" pitchFamily="66" charset="0"/>
              </a:rPr>
              <a:t/>
            </a:r>
            <a:br>
              <a:rPr lang="hr-HR" sz="1600" dirty="0" smtClean="0">
                <a:latin typeface="Comic Sans MS" pitchFamily="66" charset="0"/>
              </a:rPr>
            </a:br>
            <a:r>
              <a:rPr lang="hr-HR" sz="1600" dirty="0" smtClean="0">
                <a:latin typeface="Comic Sans MS" pitchFamily="66" charset="0"/>
              </a:rPr>
              <a:t> </a:t>
            </a:r>
            <a:r>
              <a:rPr lang="hr-HR" sz="1600" dirty="0" smtClean="0">
                <a:latin typeface="Comic Sans MS" pitchFamily="66" charset="0"/>
              </a:rPr>
              <a:t>   Anketa je provedena u Zagrebu, u naseljima Trnovčica i Poljanice na skupini od 133 isptanika. U anketi je sudjelovalo 72,2 % žena i 27,8 % muškaraca, te su zastupljene sve dobne skupine stanovništva ( najviše zrelo stanovništvo 77,4 %). Najveći broj ispitanika ima srednju stručnu spremu, te prevladavaju obitelji sa četiri i pet članova.</a:t>
            </a:r>
            <a:br>
              <a:rPr lang="hr-HR" sz="1600" dirty="0" smtClean="0">
                <a:latin typeface="Comic Sans MS" pitchFamily="66" charset="0"/>
              </a:rPr>
            </a:br>
            <a:r>
              <a:rPr lang="hr-HR" sz="1600" dirty="0" smtClean="0">
                <a:latin typeface="Comic Sans MS" pitchFamily="66" charset="0"/>
              </a:rPr>
              <a:t/>
            </a:r>
            <a:br>
              <a:rPr lang="hr-HR" sz="1600" dirty="0" smtClean="0">
                <a:latin typeface="Comic Sans MS" pitchFamily="66" charset="0"/>
              </a:rPr>
            </a:br>
            <a:r>
              <a:rPr lang="hr-HR" sz="1600" dirty="0" smtClean="0">
                <a:latin typeface="Comic Sans MS" pitchFamily="66" charset="0"/>
              </a:rPr>
              <a:t>    84,2% ispitanika smatra se ekološki osviještenom osobom, dok samo 15,8% ispitanika smatra da nije. Osviještenost je veća kod stanovništva zrele i starije dobi, dok je osviještenost manja kod mlade dobne skupine. Pokazatelj ekološke osviještenosti je što većina ispitanika (81,2 %) razvrstava kućni otpad. Najviše razvrstavaju PET ambalažu, staklo, papir i limenke. Mali broj ispitanika razvrstava bio otpad. Razvrstavanje bio otpada isključivo provode ispitanici naselja Trnovčice gdje prevladavaju obiteljske kuće sa okućnicama. Veliki broj ispitanika ( 74,4% ) poznaje zakon o PET ambalaži koji je na snazi od 1. siječnja 2006. U razvrstavanju otpada manje sudjeluju ispitanici mlade dobne skupine, a više zrela i stara dobna skupina. Ispitanici smatraju da u naselju nedostaju kontejneri za reciklažni otpad, te ističu nedostatak spremnika za odlaganje baterija.</a:t>
            </a:r>
            <a:br>
              <a:rPr lang="hr-HR" sz="1600" dirty="0" smtClean="0">
                <a:latin typeface="Comic Sans MS" pitchFamily="66" charset="0"/>
              </a:rPr>
            </a:br>
            <a:r>
              <a:rPr lang="hr-HR" sz="1600" dirty="0" smtClean="0">
                <a:latin typeface="Comic Sans MS" pitchFamily="66" charset="0"/>
              </a:rPr>
              <a:t> </a:t>
            </a:r>
            <a:r>
              <a:rPr lang="hr-HR" sz="1600" dirty="0" smtClean="0">
                <a:latin typeface="Comic Sans MS" pitchFamily="66" charset="0"/>
              </a:rPr>
              <a:t>  44,3% ispitanika ističe kako postoje nekontrolirana odlagališta smeća.</a:t>
            </a:r>
            <a:br>
              <a:rPr lang="hr-HR" sz="1600" dirty="0" smtClean="0">
                <a:latin typeface="Comic Sans MS" pitchFamily="66" charset="0"/>
              </a:rPr>
            </a:br>
            <a:r>
              <a:rPr lang="hr-HR" sz="1600" dirty="0" smtClean="0">
                <a:latin typeface="Comic Sans MS" pitchFamily="66" charset="0"/>
              </a:rPr>
              <a:t>Relativno mali broj ispitanika sudjeluje u akcijama zaštite okoliša  (25,9%). Razlog tome je nedovoljan broj akcija i ističu da bi akcija zaštite okoliša trebalo biti više.</a:t>
            </a:r>
            <a:br>
              <a:rPr lang="hr-HR" sz="1600" dirty="0" smtClean="0">
                <a:latin typeface="Comic Sans MS" pitchFamily="66" charset="0"/>
              </a:rPr>
            </a:br>
            <a:r>
              <a:rPr lang="hr-HR" sz="1600" dirty="0" smtClean="0">
                <a:latin typeface="Comic Sans MS" pitchFamily="66" charset="0"/>
              </a:rPr>
              <a:t> </a:t>
            </a:r>
            <a:r>
              <a:rPr lang="hr-HR" sz="1600" dirty="0" smtClean="0">
                <a:latin typeface="Comic Sans MS" pitchFamily="66" charset="0"/>
              </a:rPr>
              <a:t>  </a:t>
            </a:r>
            <a:br>
              <a:rPr lang="hr-HR" sz="1600" dirty="0" smtClean="0">
                <a:latin typeface="Comic Sans MS" pitchFamily="66" charset="0"/>
              </a:rPr>
            </a:br>
            <a:r>
              <a:rPr lang="hr-HR" sz="1600" dirty="0" smtClean="0">
                <a:latin typeface="Comic Sans MS" pitchFamily="66" charset="0"/>
              </a:rPr>
              <a:t/>
            </a:r>
            <a:br>
              <a:rPr lang="hr-HR" sz="1600" dirty="0" smtClean="0">
                <a:latin typeface="Comic Sans MS" pitchFamily="66" charset="0"/>
              </a:rPr>
            </a:br>
            <a:r>
              <a:rPr lang="hr-HR" sz="1600" dirty="0" smtClean="0">
                <a:latin typeface="Comic Sans MS" pitchFamily="66" charset="0"/>
              </a:rPr>
              <a:t> </a:t>
            </a:r>
            <a:r>
              <a:rPr lang="hr-HR" sz="1600" dirty="0" smtClean="0">
                <a:latin typeface="Comic Sans MS" pitchFamily="66" charset="0"/>
              </a:rPr>
              <a:t>   </a:t>
            </a:r>
            <a:br>
              <a:rPr lang="hr-HR" sz="1600" dirty="0" smtClean="0">
                <a:latin typeface="Comic Sans MS" pitchFamily="66" charset="0"/>
              </a:rPr>
            </a:br>
            <a:r>
              <a:rPr lang="hr-HR" sz="1800" dirty="0" smtClean="0">
                <a:effectLst/>
              </a:rPr>
              <a:t/>
            </a:r>
            <a:br>
              <a:rPr lang="hr-HR" sz="1800" dirty="0" smtClean="0">
                <a:effectLst/>
              </a:rPr>
            </a:br>
            <a:endParaRPr lang="hr-HR" sz="3200" dirty="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500042"/>
            <a:ext cx="7647836" cy="5748358"/>
          </a:xfrm>
        </p:spPr>
        <p:txBody>
          <a:bodyPr>
            <a:normAutofit/>
          </a:bodyPr>
          <a:lstStyle/>
          <a:p>
            <a:r>
              <a:rPr lang="hr-HR" sz="1600" dirty="0" smtClean="0">
                <a:latin typeface="Comic Sans MS" pitchFamily="66" charset="0"/>
              </a:rPr>
              <a:t>Stanovnici naselja kao izvor grijanja koriste plin (83,9%), dok je mali udio onih koji koriste struju, drva i naftu.</a:t>
            </a:r>
          </a:p>
          <a:p>
            <a:r>
              <a:rPr lang="hr-HR" sz="1600" dirty="0" smtClean="0">
                <a:latin typeface="Comic Sans MS" pitchFamily="66" charset="0"/>
              </a:rPr>
              <a:t> Ekološka osviještenost pojedinog stanovnika očituje se i u štednji energije. 81,2% ispitanika štedi energiju, 4,5 % ne štedi,dok 14,3% ispitanika uopće ne razmišlja o štednji. U štednji energije ističu se ispitanici zrele i starije dobi.</a:t>
            </a:r>
          </a:p>
          <a:p>
            <a:r>
              <a:rPr lang="hr-HR" sz="1600" dirty="0" smtClean="0">
                <a:latin typeface="Comic Sans MS" pitchFamily="66" charset="0"/>
              </a:rPr>
              <a:t>Velik broj ispitanika ističe kako im je važan okoliš u naselju. U naseljima nedostaje dječjih igrališta, zelenih površina, koševa za otpatke i dr.</a:t>
            </a:r>
          </a:p>
          <a:p>
            <a:r>
              <a:rPr lang="hr-HR" sz="1600" dirty="0" smtClean="0">
                <a:latin typeface="Comic Sans MS" pitchFamily="66" charset="0"/>
              </a:rPr>
              <a:t>54,9% ispitanika na posao odlazi osobnim automobilom, dio ispitanika (35,3%)  odlazi pješice, 32,3% koristi tramvaj, autobusom se koristi 21,8% ,a manji broj ispitanika koristi motor i bicikl. Zrelo stanovništvo uglavnom koristi osobni automobil, dok mlada dobna skupina u školu odlazi tramvajem ili autobusom.</a:t>
            </a:r>
          </a:p>
          <a:p>
            <a:r>
              <a:rPr lang="hr-HR" sz="1600" dirty="0" smtClean="0">
                <a:latin typeface="Comic Sans MS" pitchFamily="66" charset="0"/>
              </a:rPr>
              <a:t>Ispitanici vrlo rijetko odlažu otpad u posebnim dvorištima.</a:t>
            </a:r>
          </a:p>
          <a:p>
            <a:r>
              <a:rPr lang="hr-HR" sz="1600" dirty="0" smtClean="0">
                <a:latin typeface="Comic Sans MS" pitchFamily="66" charset="0"/>
              </a:rPr>
              <a:t>Znatan broj ispitanika (36,8%) istaknuo je kako premalo vremena provodi u prirodi. Boravak u prirodi svodi se uglavnom na vikende (29,3%).  Ispitanici starije dobne skupine ( umirovljenici) provode više vremena u prirodi, dok  ostali često ističu nedostatak vremena za boravak u prirodi.</a:t>
            </a:r>
          </a:p>
          <a:p>
            <a:r>
              <a:rPr lang="hr-HR" sz="1600" dirty="0" smtClean="0">
                <a:latin typeface="Comic Sans MS" pitchFamily="66" charset="0"/>
              </a:rPr>
              <a:t>61% ispitanika istaknulo je da gradsko onečišćenje utječe na zdravlje. Život u gradu privlačniji je ispitanicima mlade životne dobi. 52,6% ispitanika radije bi živjelo na periferiji, a na selu 21,8 % ispitanika</a:t>
            </a:r>
          </a:p>
          <a:p>
            <a:endParaRPr lang="hr-HR" sz="1600" dirty="0" smtClean="0">
              <a:latin typeface="Comic Sans MS" pitchFamily="66" charset="0"/>
            </a:endParaRPr>
          </a:p>
          <a:p>
            <a:endParaRPr lang="en-US" sz="1600" dirty="0">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2800" dirty="0" smtClean="0">
                <a:latin typeface="Comic Sans MS" pitchFamily="66" charset="0"/>
              </a:rPr>
              <a:t>Zaključak: </a:t>
            </a:r>
            <a:r>
              <a:rPr lang="hr-HR" sz="4400" dirty="0" smtClean="0">
                <a:latin typeface="Comic Sans MS" pitchFamily="66" charset="0"/>
              </a:rPr>
              <a:t/>
            </a:r>
            <a:br>
              <a:rPr lang="hr-HR" sz="4400" dirty="0" smtClean="0">
                <a:latin typeface="Comic Sans MS" pitchFamily="66" charset="0"/>
              </a:rPr>
            </a:br>
            <a:endParaRPr lang="en-US" dirty="0"/>
          </a:p>
        </p:txBody>
      </p:sp>
      <p:sp>
        <p:nvSpPr>
          <p:cNvPr id="3" name="Subtitle 2"/>
          <p:cNvSpPr>
            <a:spLocks noGrp="1"/>
          </p:cNvSpPr>
          <p:nvPr>
            <p:ph type="subTitle" idx="1"/>
          </p:nvPr>
        </p:nvSpPr>
        <p:spPr>
          <a:xfrm>
            <a:off x="1432560" y="1850064"/>
            <a:ext cx="7406640" cy="3722076"/>
          </a:xfrm>
        </p:spPr>
        <p:txBody>
          <a:bodyPr>
            <a:normAutofit/>
          </a:bodyPr>
          <a:lstStyle/>
          <a:p>
            <a:r>
              <a:rPr lang="hr-HR" sz="1600" dirty="0" smtClean="0">
                <a:latin typeface="Comic Sans MS" pitchFamily="66" charset="0"/>
              </a:rPr>
              <a:t>Iz rezultata ankete možemo zaključiti da su stanovnici naselja Trnovčica i Poljanice ekološki dovoljno osviješteni i da brinu o kvaliteti svog okoliša. Istaknuta je potreba za  većim brojem akcija zaštite okoliša.</a:t>
            </a:r>
          </a:p>
          <a:p>
            <a:r>
              <a:rPr lang="hr-HR" sz="1600" dirty="0" smtClean="0">
                <a:latin typeface="Comic Sans MS" pitchFamily="66" charset="0"/>
              </a:rPr>
              <a:t>Želja nam je da ovom anketom potaknemo što više stanovnika na aktivno</a:t>
            </a:r>
          </a:p>
          <a:p>
            <a:r>
              <a:rPr lang="hr-HR" sz="1600" dirty="0" smtClean="0">
                <a:latin typeface="Comic Sans MS" pitchFamily="66" charset="0"/>
              </a:rPr>
              <a:t>uključivanje u brigu o okolišu ovih naselja.</a:t>
            </a:r>
          </a:p>
          <a:p>
            <a:endParaRPr lang="hr-HR" sz="1600" dirty="0" smtClean="0">
              <a:latin typeface="Comic Sans MS" pitchFamily="66" charset="0"/>
            </a:endParaRPr>
          </a:p>
          <a:p>
            <a:endParaRPr lang="hr-HR" sz="1600" dirty="0" smtClean="0">
              <a:latin typeface="Comic Sans MS" pitchFamily="66" charset="0"/>
            </a:endParaRPr>
          </a:p>
          <a:p>
            <a:endParaRPr lang="hr-HR" sz="1600" dirty="0" smtClean="0">
              <a:latin typeface="Comic Sans MS" pitchFamily="66" charset="0"/>
            </a:endParaRPr>
          </a:p>
          <a:p>
            <a:r>
              <a:rPr lang="hr-HR" sz="1600" smtClean="0">
                <a:latin typeface="Comic Sans MS" pitchFamily="66" charset="0"/>
              </a:rPr>
              <a:t>U izradi projekta sudjelovale su učenice osmih razreda, članice Geografske grupe: Ivana Blagušević, Bruna Brkić,  Stela Brkić, Katarina Jambrošić, Kristina Kušić, Ivana Mandić, Paula Marinović, Maša Marić, Magdalena Petrović.</a:t>
            </a:r>
            <a:endParaRPr lang="en-US" sz="16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783746"/>
          </a:xfrm>
        </p:spPr>
        <p:txBody>
          <a:bodyPr anchor="t">
            <a:normAutofit fontScale="90000"/>
          </a:bodyPr>
          <a:lstStyle/>
          <a:p>
            <a:r>
              <a:rPr lang="hr-HR" sz="1200" b="1" dirty="0" smtClean="0">
                <a:latin typeface="Comic Sans MS" pitchFamily="66" charset="0"/>
              </a:rPr>
              <a:t>ANKETA</a:t>
            </a:r>
            <a:r>
              <a:rPr lang="hr-HR" sz="1200" b="1" dirty="0" smtClean="0">
                <a:latin typeface="Comic Sans MS" pitchFamily="66" charset="0"/>
              </a:rPr>
              <a:t>: STANJE EKOLOŠKE SVIJESTI U NASELJU TRNOVČICA I POLJANICE</a:t>
            </a:r>
            <a:r>
              <a:rPr lang="en-US" sz="1200" dirty="0" smtClean="0">
                <a:latin typeface="Comic Sans MS" pitchFamily="66" charset="0"/>
              </a:rPr>
              <a:t/>
            </a:r>
            <a:br>
              <a:rPr lang="en-US" sz="1200" dirty="0" smtClean="0">
                <a:latin typeface="Comic Sans MS" pitchFamily="66" charset="0"/>
              </a:rPr>
            </a:br>
            <a:r>
              <a:rPr lang="hr-HR" sz="1200" b="1"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SPOL ISPITANIKA:      M      Ž</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DOB ISPITANIKA __________</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ZANIMANJE ISPITANIKA (STRUČNA SPREMA) : a) OŠ     b)SSS  c) VŠS d) VSS  e) ostalo ( domaćice i umirovljenici)</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NASELJE STANOVANJA:   POLJANICE      TRNOVČICA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BROJ ČLANOVA U KUĆANSTVU  ________________</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SMATRATE LI SE EKOLOŠKI OSVJEŠTENOM OSOBOM?</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RAZVRSTAVATE LI KUĆNI OTPAD?</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KOJI OTPAD RAZVRSTAVATE?  a) PET ambalažu  b) papir  c) staklo   d) bio   e) limenke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f) baterije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JESTE LI UPOZNATI SA ZAKONOM O PET AMBALAŽI (1.1.2006.)</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SMATRATE LI DA IMA DOVOLJNO KONTEJNERA ZA RECIKLAŽNI OTPAD U VAŠEM NASELJU, AKO NE, KOJI NEDOSTAJU?</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NEDOSTAJU_____________________________________________________</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POSTOJE LI U VAŠOJ BLIZINI NEKONTROLIRANA ODLAGALIŠTA SMEĆA?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t/>
            </a:r>
            <a:br>
              <a:rPr lang="en-US" sz="1200" dirty="0" smtClean="0"/>
            </a:br>
            <a:endParaRPr lang="hr-HR" sz="12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998060"/>
          </a:xfrm>
        </p:spPr>
        <p:txBody>
          <a:bodyPr anchor="t">
            <a:normAutofit/>
          </a:bodyPr>
          <a:lstStyle/>
          <a:p>
            <a:r>
              <a:rPr lang="hr-HR" sz="1200" b="1" dirty="0" smtClean="0">
                <a:latin typeface="Comic Sans MS" pitchFamily="66" charset="0"/>
              </a:rPr>
              <a:t>ANKETA</a:t>
            </a:r>
            <a:r>
              <a:rPr lang="hr-HR" sz="1200" b="1" dirty="0" smtClean="0">
                <a:latin typeface="Comic Sans MS" pitchFamily="66" charset="0"/>
              </a:rPr>
              <a:t>: STANJE EKOLOŠKE SVIJESTI U NASELJU TRNOVČICA I POLJANICE</a:t>
            </a:r>
            <a:r>
              <a:rPr lang="en-US" sz="1200" dirty="0" smtClean="0">
                <a:latin typeface="Comic Sans MS" pitchFamily="66" charset="0"/>
              </a:rPr>
              <a:t/>
            </a:r>
            <a:br>
              <a:rPr lang="en-US" sz="1200" dirty="0" smtClean="0">
                <a:latin typeface="Comic Sans MS" pitchFamily="66" charset="0"/>
              </a:rPr>
            </a:br>
            <a:r>
              <a:rPr lang="hr-HR" sz="1200" b="1"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SUDJELUJETE LI U AKCIJAMA ZAŠTITE OKOLIŠA?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KOJIM ENERGETSKIM IZVOROM SE GRIJETE?  a) drvo  b) struja  c) toplana d) plin e) nafta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ŠTEDITE LI ENERGIJU? (VODA, STRUJA, PLIN...)</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 RAZMIŠLJAM O TOME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KOLIKO VAM JE VAŽAN OKOLIŠ U NASELJU I ŠTO BISTE PROMIJENILI LOKALNO? _______________________________________________________________</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KOJIM SE PRIJEVOZNIM SREDSTVOM NAJČEŠĆE KORISTITE (DNEVNI PRIJEVOZ)?</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auto  b) tramvaj  c) bicikl   d) motor  e) pješice  f) autobus</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JESTE LI IKAD ODLAGALI OTPAD U POSEBNIM DVORIŠTIMA?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                 b) 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KOLIKO MJESEČNO VREMENA PROVODITE U PRIRODI?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1-8 sati       b) 1-8 dana   c) više od 15 dana  d) vikendom  e) premalo</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 </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MISLITE LI DA JE GRADSKO ONEČIŠĆENJE UTJECALO NA VAŠE ZDRAVLJE?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DA</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NE</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BISTE LI RADIJE ŽIVJELI NA SELU, PERIFERIJI ILI U GRADU?</a:t>
            </a:r>
            <a:r>
              <a:rPr lang="en-US" sz="1200" dirty="0" smtClean="0">
                <a:latin typeface="Comic Sans MS" pitchFamily="66" charset="0"/>
              </a:rPr>
              <a:t/>
            </a:r>
            <a:br>
              <a:rPr lang="en-US" sz="1200" dirty="0" smtClean="0">
                <a:latin typeface="Comic Sans MS" pitchFamily="66" charset="0"/>
              </a:rPr>
            </a:br>
            <a:r>
              <a:rPr lang="hr-HR" sz="1200" dirty="0" smtClean="0">
                <a:latin typeface="Comic Sans MS" pitchFamily="66" charset="0"/>
              </a:rPr>
              <a:t>selo                b) periferija       c) grad </a:t>
            </a:r>
            <a:r>
              <a:rPr lang="en-US" sz="1200" dirty="0" smtClean="0">
                <a:latin typeface="Comic Sans MS" pitchFamily="66" charset="0"/>
              </a:rPr>
              <a:t/>
            </a:r>
            <a:br>
              <a:rPr lang="en-US" sz="1200" dirty="0" smtClean="0">
                <a:latin typeface="Comic Sans MS" pitchFamily="66" charset="0"/>
              </a:rPr>
            </a:br>
            <a:endParaRPr lang="hr-HR" sz="12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71472" y="2357430"/>
          <a:ext cx="4572032" cy="315755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428728" y="857232"/>
            <a:ext cx="7143800" cy="523220"/>
          </a:xfrm>
          <a:prstGeom prst="rect">
            <a:avLst/>
          </a:prstGeom>
          <a:noFill/>
        </p:spPr>
        <p:txBody>
          <a:bodyPr wrap="square" rtlCol="0">
            <a:spAutoFit/>
          </a:bodyPr>
          <a:lstStyle/>
          <a:p>
            <a:pPr algn="ctr"/>
            <a:r>
              <a:rPr lang="hr-HR" sz="2800" dirty="0" smtClean="0">
                <a:latin typeface="Comic Sans MS" pitchFamily="66" charset="0"/>
              </a:rPr>
              <a:t>Spol i dob ispitanika</a:t>
            </a:r>
            <a:endParaRPr lang="en-US" sz="2800" dirty="0">
              <a:latin typeface="Comic Sans MS" pitchFamily="66" charset="0"/>
            </a:endParaRPr>
          </a:p>
        </p:txBody>
      </p:sp>
      <p:graphicFrame>
        <p:nvGraphicFramePr>
          <p:cNvPr id="4" name="Chart 3"/>
          <p:cNvGraphicFramePr/>
          <p:nvPr/>
        </p:nvGraphicFramePr>
        <p:xfrm>
          <a:off x="4071934" y="2357430"/>
          <a:ext cx="4714908" cy="31432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14480" y="1857364"/>
          <a:ext cx="5715040" cy="3643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928794" y="571480"/>
            <a:ext cx="6429420" cy="954107"/>
          </a:xfrm>
          <a:prstGeom prst="rect">
            <a:avLst/>
          </a:prstGeom>
          <a:noFill/>
        </p:spPr>
        <p:txBody>
          <a:bodyPr wrap="square" rtlCol="0">
            <a:spAutoFit/>
          </a:bodyPr>
          <a:lstStyle/>
          <a:p>
            <a:pPr algn="ctr"/>
            <a:r>
              <a:rPr lang="hr-HR" sz="2800" dirty="0" smtClean="0">
                <a:latin typeface="Comic Sans MS" pitchFamily="66" charset="0"/>
              </a:rPr>
              <a:t>Zanimanje ispitanika (stručna sprema)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643042" y="1857364"/>
          <a:ext cx="6286544"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928794" y="714356"/>
            <a:ext cx="5643602" cy="523220"/>
          </a:xfrm>
          <a:prstGeom prst="rect">
            <a:avLst/>
          </a:prstGeom>
          <a:noFill/>
        </p:spPr>
        <p:txBody>
          <a:bodyPr wrap="square" rtlCol="0">
            <a:spAutoFit/>
          </a:bodyPr>
          <a:lstStyle/>
          <a:p>
            <a:pPr algn="ctr"/>
            <a:r>
              <a:rPr lang="hr-HR" sz="2800" dirty="0" smtClean="0">
                <a:latin typeface="Comic Sans MS" pitchFamily="66" charset="0"/>
              </a:rPr>
              <a:t>Mjesto stanovanja ispitanika </a:t>
            </a:r>
            <a:endParaRPr lang="en-US" sz="28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857356" y="1857364"/>
          <a:ext cx="5643602"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785918" y="857232"/>
            <a:ext cx="5857916" cy="523220"/>
          </a:xfrm>
          <a:prstGeom prst="rect">
            <a:avLst/>
          </a:prstGeom>
          <a:noFill/>
        </p:spPr>
        <p:txBody>
          <a:bodyPr wrap="square" rtlCol="0">
            <a:spAutoFit/>
          </a:bodyPr>
          <a:lstStyle/>
          <a:p>
            <a:pPr algn="ctr"/>
            <a:r>
              <a:rPr lang="hr-HR" sz="2800" dirty="0" smtClean="0">
                <a:latin typeface="Comic Sans MS" pitchFamily="66" charset="0"/>
              </a:rPr>
              <a:t>Broj članova u kućanstvu</a:t>
            </a:r>
            <a:endParaRPr lang="en-US" sz="2800"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857356" y="2071678"/>
          <a:ext cx="5572148" cy="372905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214414" y="785794"/>
            <a:ext cx="7000924" cy="954107"/>
          </a:xfrm>
          <a:prstGeom prst="rect">
            <a:avLst/>
          </a:prstGeom>
        </p:spPr>
        <p:txBody>
          <a:bodyPr wrap="square">
            <a:spAutoFit/>
          </a:bodyPr>
          <a:lstStyle/>
          <a:p>
            <a:pPr algn="ctr"/>
            <a:r>
              <a:rPr lang="hr-HR" sz="2800" dirty="0" smtClean="0">
                <a:latin typeface="Comic Sans MS" pitchFamily="66" charset="0"/>
              </a:rPr>
              <a:t>Smatrate li se ekološki osviještenom osobom</a:t>
            </a:r>
            <a:r>
              <a:rPr lang="hr-HR" sz="2800" dirty="0" smtClean="0"/>
              <a:t>?</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163</TotalTime>
  <Words>647</Words>
  <Application>Microsoft Office PowerPoint</Application>
  <PresentationFormat>On-screen Show (4:3)</PresentationFormat>
  <Paragraphs>120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STANJE EKOLOŠKE SVIJESTI U NASELJU TRNOVČICA I POLJANICE </vt:lpstr>
      <vt:lpstr> Uvod        Posljedice prebrze urbanizacije u nas vrlo su intenzivne i raznolike. Izgradnja stambenih objekata u naselju Poljanice krajem osamdesetih godina 20. stoljeća i povećanje broja stanovnika neminovno je dovela i do povećanja količine otpada. Kako bismo očuvali okoliš potrebno je utjecati na razvoj ekološke svijesti i provođenje ekoloških akcija. Za kvalitetniju i čišću budućnost odgovornost je na svakom pojedincu.  Cilj istraživanja:      cilj ovog projekta je utvrditi stanje ekološke svijesti stanovnika Trnovčice  i Poljanica.   Metode istrživanja: Anketiranje stanovništva Matematičko – statističke i grafičke metode obrade podataka</vt:lpstr>
      <vt:lpstr>ANKETA: STANJE EKOLOŠKE SVIJESTI U NASELJU TRNOVČICA I POLJANICE   SPOL ISPITANIKA:      M      Ž   DOB ISPITANIKA __________     ZANIMANJE ISPITANIKA (STRUČNA SPREMA) : a) OŠ     b)SSS  c) VŠS d) VSS  e) ostalo ( domaćice i umirovljenici) NASELJE STANOVANJA:   POLJANICE      TRNOVČICA   BROJ ČLANOVA U KUĆANSTVU  ________________ SMATRATE LI SE EKOLOŠKI OSVJEŠTENOM OSOBOM? DA NE RAZVRSTAVATE LI KUĆNI OTPAD? DA NE KOJI OTPAD RAZVRSTAVATE?  a) PET ambalažu  b) papir  c) staklo   d) bio   e) limenke          f) baterije   JESTE LI UPOZNATI SA ZAKONOM O PET AMBALAŽI (1.1.2006.) DA NE SMATRATE LI DA IMA DOVOLJNO KONTEJNERA ZA RECIKLAŽNI OTPAD U VAŠEM NASELJU, AKO NE, KOJI NEDOSTAJU? DA  NE NEDOSTAJU_____________________________________________________ POSTOJE LI U VAŠOJ BLIZINI NEKONTROLIRANA ODLAGALIŠTA SMEĆA? DA NE </vt:lpstr>
      <vt:lpstr>ANKETA: STANJE EKOLOŠKE SVIJESTI U NASELJU TRNOVČICA I POLJANICE    SUDJELUJETE LI U AKCIJAMA ZAŠTITE OKOLIŠA? DA NE KOJIM ENERGETSKIM IZVOROM SE GRIJETE?  a) drvo  b) struja  c) toplana d) plin e) nafta     ŠTEDITE LI ENERGIJU? (VODA, STRUJA, PLIN...) DA NE NE RAZMIŠLJAM O TOME KOLIKO VAM JE VAŽAN OKOLIŠ U NASELJU I ŠTO BISTE PROMIJENILI LOKALNO? _______________________________________________________________   KOJIM SE PRIJEVOZNIM SREDSTVOM NAJČEŠĆE KORISTITE (DNEVNI PRIJEVOZ)? auto  b) tramvaj  c) bicikl   d) motor  e) pješice  f) autobus   JESTE LI IKAD ODLAGALI OTPAD U POSEBNIM DVORIŠTIMA? DA                 b) NE   KOLIKO MJESEČNO VREMENA PROVODITE U PRIRODI?  1-8 sati       b) 1-8 dana   c) više od 15 dana  d) vikendom  e) premalo   MISLITE LI DA JE GRADSKO ONEČIŠĆENJE UTJECALO NA VAŠE ZDRAVLJE? DA NE BISTE LI RADIJE ŽIVJELI NA SELU, PERIFERIJI ILI U GRADU? selo                b) periferija       c) grad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 Rasprava :       Anketa je provedena u Zagrebu, u naseljima Trnovčica i Poljanice na skupini od 133 isptanika. U anketi je sudjelovalo 72,2 % žena i 27,8 % muškaraca, te su zastupljene sve dobne skupine stanovništva ( najviše zrelo stanovništvo 77,4 %). Najveći broj ispitanika ima srednju stručnu spremu, te prevladavaju obitelji sa četiri i pet članova.      84,2% ispitanika smatra se ekološki osviještenom osobom, dok samo 15,8% ispitanika smatra da nije. Osviještenost je veća kod stanovništva zrele i starije dobi, dok je osviještenost manja kod mlade dobne skupine. Pokazatelj ekološke osviještenosti je što većina ispitanika (81,2 %) razvrstava kućni otpad. Najviše razvrstavaju PET ambalažu, staklo, papir i limenke. Mali broj ispitanika razvrstava bio otpad. Razvrstavanje bio otpada isključivo provode ispitanici naselja Trnovčice gdje prevladavaju obiteljske kuće sa okućnicama. Veliki broj ispitanika ( 74,4% ) poznaje zakon o PET ambalaži koji je na snazi od 1. siječnja 2006. U razvrstavanju otpada manje sudjeluju ispitanici mlade dobne skupine, a više zrela i stara dobna skupina. Ispitanici smatraju da u naselju nedostaju kontejneri za reciklažni otpad, te ističu nedostatak spremnika za odlaganje baterija.    44,3% ispitanika ističe kako postoje nekontrolirana odlagališta smeća. Relativno mali broj ispitanika sudjeluje u akcijama zaštite okoliša  (25,9%). Razlog tome je nedovoljan broj akcija i ističu da bi akcija zaštite okoliša trebalo biti više.            </vt:lpstr>
      <vt:lpstr>Slide 24</vt:lpstr>
      <vt:lpstr>Zaključak:  </vt:lpstr>
    </vt:vector>
  </TitlesOfParts>
  <Company>Dajprom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STANJE EKOLOŠKE SVIJESTI U NASELJU TRNOVČICA I POLJANICE</dc:title>
  <dc:creator>Petrović</dc:creator>
  <cp:lastModifiedBy>Boris</cp:lastModifiedBy>
  <cp:revision>18</cp:revision>
  <dcterms:created xsi:type="dcterms:W3CDTF">2010-05-24T12:30:17Z</dcterms:created>
  <dcterms:modified xsi:type="dcterms:W3CDTF">2010-05-24T21:43:15Z</dcterms:modified>
</cp:coreProperties>
</file>