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-TextureForeGroun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rtlCol="0" anchor="b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rtlCol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050" y="62214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B04682D3-FBC3-4F1F-8625-210422119370}" type="datetimeFigureOut">
              <a:rPr lang="en-US"/>
              <a:pPr/>
              <a:t>3/13/2011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4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a-IN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807F93-7E2D-4B0B-B35A-865566F5DA7F}" type="datetimeFigureOut">
              <a:rPr lang="en-US"/>
              <a:pPr/>
              <a:t>3/13/2011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E4A98-6C75-4EDA-A890-A5BA0CA6E7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F1944B-6A28-4A04-9EBB-EB7EA3BA9BE3}" type="datetimeFigureOut">
              <a:rPr lang="en-US"/>
              <a:pPr/>
              <a:t>3/13/2011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87002-14E7-4B0A-AAD9-0ECC32A124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D46510-1B19-4B93-A5E7-B15613865B79}" type="datetimeFigureOut">
              <a:rPr lang="en-US"/>
              <a:pPr/>
              <a:t>3/13/2011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E0947-6F92-452B-AB5C-DA0CE16B41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FA9880-705E-4D06-BFFE-14BEAEE313A1}" type="datetimeFigureOut">
              <a:rPr lang="en-US"/>
              <a:pPr/>
              <a:t>3/13/2011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CEA56-18B4-4CFC-9431-59D26E36B4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rtlCol="0" anchor="b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rtlCol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0B79C6-AD40-47ED-A927-EC116F5D804E}" type="datetimeFigureOut">
              <a:rPr lang="en-US"/>
              <a:pPr/>
              <a:t>3/13/2011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04C62-3D1A-4BA2-8563-D7CF593D99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2C4FE2-FB7D-46BA-B142-C16EE4D371D7}" type="datetimeFigureOut">
              <a:rPr lang="en-US"/>
              <a:pPr/>
              <a:t>3/13/2011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CA838-5BA8-4C11-A341-5D5802BF97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D3E061-5527-435D-995C-52419416B45E}" type="datetimeFigureOut">
              <a:rPr lang="en-US"/>
              <a:pPr/>
              <a:t>3/13/2011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D0F3F-AF30-4404-96A0-CD8C63DA1B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AF349C-0284-4508-8DA9-6DCE5A52A9CC}" type="datetimeFigureOut">
              <a:rPr lang="en-US"/>
              <a:pPr/>
              <a:t>3/13/2011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3DD4E-1378-4D45-9295-06FB1BD3B9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0803DD-9621-4379-8295-329A1216658F}" type="datetimeFigureOut">
              <a:rPr lang="en-US"/>
              <a:pPr/>
              <a:t>3/13/2011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E4A01-91B9-4204-A9E8-94EACADB97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F2EE3B-7778-432F-B2F3-634D6B09751B}" type="datetimeFigureOut">
              <a:rPr lang="en-US"/>
              <a:pPr/>
              <a:t>3/13/2011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39220-3106-41E2-A0D7-E099C6C79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a-IN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a-IN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1634B5-029B-411E-804B-380784D03039}" type="datetimeFigureOut">
              <a:rPr lang="en-US"/>
              <a:pPr/>
              <a:t>3/13/2011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F0BDD-AB48-4C5D-99B0-7EE0DECD1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089025" y="274638"/>
            <a:ext cx="7272338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a-IN" smtClean="0"/>
              <a:t>Click to edit Master title style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89025" y="1801813"/>
            <a:ext cx="727233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375" y="6356350"/>
            <a:ext cx="2428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62E54E25-D92A-490F-AD26-A33BBBD7CDEE}" type="datetimeFigureOut">
              <a:rPr lang="en-US"/>
              <a:pPr/>
              <a:t>3/13/2011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fld id="{0DB82BBB-E2F3-4389-B426-62298C1D94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slow"/>
  <p:txStyles>
    <p:titleStyle>
      <a:lvl1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 kern="1200">
          <a:solidFill>
            <a:srgbClr val="404040"/>
          </a:solidFill>
          <a:latin typeface="+mj-lt"/>
          <a:ea typeface="MS PGothic" pitchFamily="34" charset="-128"/>
          <a:cs typeface="+mj-cs"/>
        </a:defRPr>
      </a:lvl1pPr>
      <a:lvl2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MS PGothic" pitchFamily="34" charset="-128"/>
        </a:defRPr>
      </a:lvl2pPr>
      <a:lvl3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MS PGothic" pitchFamily="34" charset="-128"/>
        </a:defRPr>
      </a:lvl3pPr>
      <a:lvl4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MS PGothic" pitchFamily="34" charset="-128"/>
        </a:defRPr>
      </a:lvl4pPr>
      <a:lvl5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MS PGothic" pitchFamily="34" charset="-128"/>
        </a:defRPr>
      </a:lvl5pPr>
      <a:lvl6pPr marL="4572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MS PGothic" pitchFamily="34" charset="-128"/>
        </a:defRPr>
      </a:lvl6pPr>
      <a:lvl7pPr marL="9144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MS PGothic" pitchFamily="34" charset="-128"/>
        </a:defRPr>
      </a:lvl7pPr>
      <a:lvl8pPr marL="13716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MS PGothic" pitchFamily="34" charset="-128"/>
        </a:defRPr>
      </a:lvl8pPr>
      <a:lvl9pPr marL="18288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MS PGothic" pitchFamily="34" charset="-128"/>
        </a:defRPr>
      </a:lvl9pPr>
    </p:titleStyle>
    <p:bodyStyle>
      <a:lvl1pPr marL="282575" indent="-282575" algn="l" rtl="0" fontAlgn="base">
        <a:spcBef>
          <a:spcPts val="2000"/>
        </a:spcBef>
        <a:spcAft>
          <a:spcPct val="0"/>
        </a:spcAft>
        <a:buFont typeface="Wingdings" pitchFamily="2" charset="2"/>
        <a:buChar char=""/>
        <a:defRPr sz="24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1pPr>
      <a:lvl2pPr marL="577850" indent="-295275" algn="l" rtl="0" fontAlgn="base">
        <a:spcBef>
          <a:spcPts val="600"/>
        </a:spcBef>
        <a:spcAft>
          <a:spcPct val="0"/>
        </a:spcAft>
        <a:buFont typeface="Wingdings" pitchFamily="2" charset="2"/>
        <a:buChar char=""/>
        <a:defRPr sz="22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2pPr>
      <a:lvl3pPr marL="860425" indent="-282575" algn="l" rtl="0" fontAlgn="base">
        <a:spcBef>
          <a:spcPts val="600"/>
        </a:spcBef>
        <a:spcAft>
          <a:spcPct val="0"/>
        </a:spcAft>
        <a:buFont typeface="Wingdings" pitchFamily="2" charset="2"/>
        <a:buChar char=""/>
        <a:defRPr sz="20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3pPr>
      <a:lvl4pPr marL="1143000" indent="-282575" algn="l" rtl="0" fontAlgn="base">
        <a:spcBef>
          <a:spcPts val="600"/>
        </a:spcBef>
        <a:spcAft>
          <a:spcPct val="0"/>
        </a:spcAft>
        <a:buFont typeface="Wingdings" pitchFamily="2" charset="2"/>
        <a:buChar char=""/>
        <a:defRPr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4pPr>
      <a:lvl5pPr marL="1425575" indent="-282575" algn="l" rtl="0" fontAlgn="base">
        <a:spcBef>
          <a:spcPts val="600"/>
        </a:spcBef>
        <a:spcAft>
          <a:spcPct val="0"/>
        </a:spcAft>
        <a:buFont typeface="Wingdings" pitchFamily="2" charset="2"/>
        <a:buChar char=""/>
        <a:defRPr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a-IN" dirty="0"/>
              <a:t>HRVATSKI PRVOTISAK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83" y="4876326"/>
            <a:ext cx="7086600" cy="1752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hr-HR" dirty="0" smtClean="0"/>
          </a:p>
          <a:p>
            <a:pPr fontAlgn="auto">
              <a:spcAft>
                <a:spcPts val="0"/>
              </a:spcAft>
              <a:defRPr/>
            </a:pPr>
            <a:endParaRPr lang="hr-HR" dirty="0" smtClean="0"/>
          </a:p>
          <a:p>
            <a:pPr fontAlgn="auto">
              <a:spcAft>
                <a:spcPts val="0"/>
              </a:spcAft>
              <a:defRPr/>
            </a:pPr>
            <a:endParaRPr lang="hr-HR" dirty="0" smtClean="0"/>
          </a:p>
          <a:p>
            <a:pPr fontAlgn="auto">
              <a:spcAft>
                <a:spcPts val="0"/>
              </a:spcAft>
              <a:defRPr/>
            </a:pPr>
            <a:endParaRPr lang="hr-HR" dirty="0" smtClean="0"/>
          </a:p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                                                                                   napravila Ana Brajko</a:t>
            </a:r>
          </a:p>
          <a:p>
            <a:pPr fontAlgn="auto">
              <a:spcAft>
                <a:spcPts val="0"/>
              </a:spcAft>
              <a:defRPr/>
            </a:pPr>
            <a:endParaRPr lang="hr-HR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Skriptoriji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5" y="1801813"/>
            <a:ext cx="4041775" cy="45481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D</a:t>
            </a:r>
            <a:r>
              <a:rPr lang="ta-IN" smtClean="0"/>
              <a:t>o izuma tiskarskog stroja knjige su se prepisivale ručno, najčešće u samostanima</a:t>
            </a:r>
          </a:p>
          <a:p>
            <a:pPr>
              <a:lnSpc>
                <a:spcPct val="90000"/>
              </a:lnSpc>
            </a:pPr>
            <a:r>
              <a:rPr lang="ta-IN" smtClean="0"/>
              <a:t> za to su bile namijenjene prostorije koje su se zvale skriptoriji</a:t>
            </a:r>
          </a:p>
          <a:p>
            <a:pPr>
              <a:lnSpc>
                <a:spcPct val="90000"/>
              </a:lnSpc>
            </a:pPr>
            <a:r>
              <a:rPr lang="ta-IN" smtClean="0"/>
              <a:t>Knjige su bile pisane na koži, najčešće su bile vjerskog sadržaja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</p:txBody>
      </p:sp>
      <p:pic>
        <p:nvPicPr>
          <p:cNvPr id="1027" name="Picture 3" descr="64679858_scriptorij_sho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3863" y="2886075"/>
            <a:ext cx="341471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089025" y="261938"/>
            <a:ext cx="7272338" cy="1339850"/>
          </a:xfrm>
        </p:spPr>
        <p:txBody>
          <a:bodyPr/>
          <a:lstStyle/>
          <a:p>
            <a:r>
              <a:rPr lang="ta-IN" smtClean="0"/>
              <a:t>Prva tiskana knjiga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801813"/>
            <a:ext cx="3789363" cy="4530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a-IN" sz="2200" smtClean="0"/>
              <a:t>Johannes Gutenberg između 1442. i 1445 g. </a:t>
            </a:r>
            <a:r>
              <a:rPr lang="en-US" sz="2200" smtClean="0"/>
              <a:t>tiska</a:t>
            </a:r>
            <a:r>
              <a:rPr lang="ta-IN" sz="2200" smtClean="0"/>
              <a:t> prvu knjigu- Bibliju</a:t>
            </a:r>
          </a:p>
          <a:p>
            <a:pPr>
              <a:lnSpc>
                <a:spcPct val="90000"/>
              </a:lnSpc>
            </a:pPr>
            <a:r>
              <a:rPr lang="ta-IN" sz="2200" smtClean="0"/>
              <a:t>Biblija je bila tiskana u 2 stupca u 42 reda i knjiga je imala 2 sveska</a:t>
            </a:r>
          </a:p>
          <a:p>
            <a:pPr>
              <a:lnSpc>
                <a:spcPct val="90000"/>
              </a:lnSpc>
            </a:pPr>
            <a:r>
              <a:rPr lang="ta-IN" sz="2200" smtClean="0"/>
              <a:t> Uz Njemačku, u kojoj je izumljen tiskarski stroj, tiskarstvo se brzo razvilo i u Italiji, a Venecija je bila poznata po ljepoti ukrašavanja knjiga</a:t>
            </a:r>
          </a:p>
          <a:p>
            <a:pPr>
              <a:lnSpc>
                <a:spcPct val="90000"/>
              </a:lnSpc>
            </a:pPr>
            <a:endParaRPr lang="en-US" sz="2200" smtClean="0"/>
          </a:p>
          <a:p>
            <a:pPr>
              <a:lnSpc>
                <a:spcPct val="90000"/>
              </a:lnSpc>
            </a:pPr>
            <a:endParaRPr lang="en-US" sz="2200" smtClean="0"/>
          </a:p>
        </p:txBody>
      </p:sp>
      <p:pic>
        <p:nvPicPr>
          <p:cNvPr id="16387" name="Picture 6" descr="Gutenberg_Bible_(page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025" y="1801813"/>
            <a:ext cx="29749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Inkunabule</a:t>
            </a:r>
            <a:endParaRPr lang="en-US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</a:t>
            </a:r>
            <a:r>
              <a:rPr lang="ta-IN" smtClean="0"/>
              <a:t>aziv za knjige tiskane u Europi do početka 16.st</a:t>
            </a:r>
          </a:p>
          <a:p>
            <a:r>
              <a:rPr lang="en-US" smtClean="0"/>
              <a:t>N</a:t>
            </a:r>
            <a:r>
              <a:rPr lang="ta-IN" smtClean="0"/>
              <a:t>a slavenskim jezicima inkunabule postoje samo u Hrvatskoj, Češkoj,Ukrajini i Crnoj Gori</a:t>
            </a:r>
          </a:p>
          <a:p>
            <a:r>
              <a:rPr lang="ta-IN" smtClean="0"/>
              <a:t>U Hrvatskoj je tiskano 9 inkunabula- 5 ih je na glagoljici</a:t>
            </a:r>
          </a:p>
          <a:p>
            <a:r>
              <a:rPr lang="ta-IN" smtClean="0"/>
              <a:t>Hrvati su uveli glagoljicu u tiskarstvo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Misal po zakonu rimskog dvora</a:t>
            </a:r>
            <a:br>
              <a:rPr lang="ta-IN" smtClean="0"/>
            </a:b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5" y="1801813"/>
            <a:ext cx="4160838" cy="4565650"/>
          </a:xfrm>
        </p:spPr>
        <p:txBody>
          <a:bodyPr>
            <a:normAutofit/>
          </a:bodyPr>
          <a:lstStyle/>
          <a:p>
            <a:r>
              <a:rPr lang="en-US" sz="2200" smtClean="0"/>
              <a:t>P</a:t>
            </a:r>
            <a:r>
              <a:rPr lang="ta-IN" sz="2200" smtClean="0"/>
              <a:t>rva hrvatska tiskana knjiga</a:t>
            </a:r>
          </a:p>
          <a:p>
            <a:r>
              <a:rPr lang="en-US" sz="2200" smtClean="0"/>
              <a:t>T</a:t>
            </a:r>
            <a:r>
              <a:rPr lang="ta-IN" sz="2200" smtClean="0"/>
              <a:t>iskana je 22.veljače 1483. godine, samo 28 godina nakon Gutenbergove Biblije</a:t>
            </a:r>
          </a:p>
          <a:p>
            <a:r>
              <a:rPr lang="en-US" sz="2200" smtClean="0"/>
              <a:t>P</a:t>
            </a:r>
            <a:r>
              <a:rPr lang="ta-IN" sz="2200" smtClean="0"/>
              <a:t>rvi misal u Europi koji nije tiskan latinicom i na latinskom jeziku</a:t>
            </a:r>
          </a:p>
          <a:p>
            <a:r>
              <a:rPr lang="ta-IN" sz="2200" smtClean="0"/>
              <a:t> još uvijek se ne zna točno mjesto gdje je tiskan</a:t>
            </a:r>
          </a:p>
          <a:p>
            <a:pPr>
              <a:buFont typeface="Wingdings" pitchFamily="2" charset="2"/>
              <a:buNone/>
            </a:pPr>
            <a:endParaRPr lang="ta-IN" sz="2200" smtClean="0"/>
          </a:p>
          <a:p>
            <a:endParaRPr lang="ta-IN" sz="2200" smtClean="0"/>
          </a:p>
          <a:p>
            <a:endParaRPr lang="ta-IN" sz="2200" smtClean="0"/>
          </a:p>
          <a:p>
            <a:endParaRPr lang="en-US" sz="2200" smtClean="0"/>
          </a:p>
          <a:p>
            <a:endParaRPr lang="en-US" sz="2200" smtClean="0"/>
          </a:p>
        </p:txBody>
      </p:sp>
      <p:pic>
        <p:nvPicPr>
          <p:cNvPr id="18435" name="Picture 3" descr="430px-Missale_Romanum_Glagolitic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1963" y="1612900"/>
            <a:ext cx="3176587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Misal po zakonu rimskog dvora</a:t>
            </a:r>
            <a:br>
              <a:rPr lang="ta-IN" smtClean="0"/>
            </a:b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 smtClean="0"/>
              <a:t>T</a:t>
            </a:r>
            <a:r>
              <a:rPr lang="ta-IN" sz="2200" smtClean="0"/>
              <a:t>iskan je na pergameni ( materijal izrađen od životinjske kože, ovce ili koze, koji se koristio umjesto papira)</a:t>
            </a:r>
          </a:p>
          <a:p>
            <a:pPr>
              <a:lnSpc>
                <a:spcPct val="80000"/>
              </a:lnSpc>
            </a:pPr>
            <a:r>
              <a:rPr lang="en-US" sz="2200" smtClean="0"/>
              <a:t>T</a:t>
            </a:r>
            <a:r>
              <a:rPr lang="ta-IN" sz="2200" smtClean="0"/>
              <a:t>iskan je dvobojno- crveno i crno, u 2 stupca u 36 redaka</a:t>
            </a:r>
          </a:p>
          <a:p>
            <a:pPr>
              <a:lnSpc>
                <a:spcPct val="80000"/>
              </a:lnSpc>
            </a:pPr>
            <a:r>
              <a:rPr lang="ta-IN" sz="2200" smtClean="0"/>
              <a:t> Tekstovni predložak je bio rukopisni Misal kneza Novaka</a:t>
            </a:r>
          </a:p>
          <a:p>
            <a:pPr>
              <a:lnSpc>
                <a:spcPct val="80000"/>
              </a:lnSpc>
            </a:pPr>
            <a:r>
              <a:rPr lang="ta-IN" sz="2200" smtClean="0"/>
              <a:t> pretpostavlja se da je tiskano 200 primjeraka</a:t>
            </a:r>
          </a:p>
          <a:p>
            <a:pPr>
              <a:lnSpc>
                <a:spcPct val="80000"/>
              </a:lnSpc>
            </a:pPr>
            <a:r>
              <a:rPr lang="ta-IN" sz="2200" smtClean="0"/>
              <a:t> sačuvano je 11 primjeraka, 6 se čuva u Hrvatskoj, a 5 u inozemstvu- 2 u Vatikanu, jedan u Beču, Washingtonu i Petrogradu</a:t>
            </a:r>
          </a:p>
          <a:p>
            <a:pPr>
              <a:lnSpc>
                <a:spcPct val="80000"/>
              </a:lnSpc>
            </a:pPr>
            <a:endParaRPr lang="en-US" sz="2200" smtClean="0"/>
          </a:p>
          <a:p>
            <a:pPr>
              <a:lnSpc>
                <a:spcPct val="80000"/>
              </a:lnSpc>
            </a:pPr>
            <a:endParaRPr lang="en-US" sz="220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Hrvatske inkunabule</a:t>
            </a:r>
            <a:endParaRPr lang="en-US" smtClean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089025" y="1801813"/>
            <a:ext cx="4583113" cy="4324350"/>
          </a:xfrm>
        </p:spPr>
        <p:txBody>
          <a:bodyPr/>
          <a:lstStyle/>
          <a:p>
            <a:r>
              <a:rPr lang="ta-IN" smtClean="0"/>
              <a:t> GLAGOLJIČNE</a:t>
            </a:r>
          </a:p>
          <a:p>
            <a:r>
              <a:rPr lang="ta-IN" smtClean="0"/>
              <a:t>Misal po zakonu rimskog dvora</a:t>
            </a:r>
          </a:p>
          <a:p>
            <a:r>
              <a:rPr lang="ta-IN" smtClean="0"/>
              <a:t> Brevijar po zakonu rimskog dvora</a:t>
            </a:r>
          </a:p>
          <a:p>
            <a:r>
              <a:rPr lang="ta-IN" smtClean="0"/>
              <a:t>Ispovid</a:t>
            </a:r>
          </a:p>
          <a:p>
            <a:r>
              <a:rPr lang="ta-IN" smtClean="0"/>
              <a:t> Baromićev brevijar</a:t>
            </a:r>
          </a:p>
          <a:p>
            <a:r>
              <a:rPr lang="ta-IN" smtClean="0"/>
              <a:t> Senjski misal</a:t>
            </a:r>
          </a:p>
          <a:p>
            <a:endParaRPr lang="ta-IN" smtClean="0"/>
          </a:p>
          <a:p>
            <a:endParaRPr lang="ta-IN" smtClean="0"/>
          </a:p>
          <a:p>
            <a:endParaRPr lang="ta-IN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20483" name="Picture 6" descr="Senjski glagoljski misa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8350" y="1905000"/>
            <a:ext cx="29210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Hrvatske inkunabule</a:t>
            </a:r>
            <a:endParaRPr lang="en-US" smtClean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089025" y="1801813"/>
            <a:ext cx="4379913" cy="3854450"/>
          </a:xfrm>
        </p:spPr>
        <p:txBody>
          <a:bodyPr/>
          <a:lstStyle/>
          <a:p>
            <a:r>
              <a:rPr lang="ta-IN" u="sng" smtClean="0"/>
              <a:t>Latinične</a:t>
            </a:r>
          </a:p>
          <a:p>
            <a:r>
              <a:rPr lang="ta-IN" smtClean="0"/>
              <a:t> Molitvenik</a:t>
            </a:r>
          </a:p>
          <a:p>
            <a:r>
              <a:rPr lang="ta-IN" smtClean="0"/>
              <a:t> Oficij</a:t>
            </a:r>
          </a:p>
          <a:p>
            <a:r>
              <a:rPr lang="ta-IN" smtClean="0"/>
              <a:t> Lekcionar Bernardina  Splićanina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21507" name="Picture 3" descr="pistu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2075" y="1801813"/>
            <a:ext cx="3460750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Tiskare u Hrvatskoj</a:t>
            </a:r>
            <a:endParaRPr lang="en-US" smtClean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a-IN" smtClean="0"/>
              <a:t>Senjska glagoljaška tiskara</a:t>
            </a:r>
          </a:p>
          <a:p>
            <a:r>
              <a:rPr lang="ta-IN" smtClean="0"/>
              <a:t>Tiskara u Kosinju</a:t>
            </a:r>
          </a:p>
          <a:p>
            <a:r>
              <a:rPr lang="ta-IN" smtClean="0"/>
              <a:t>Riječka tiskara</a:t>
            </a:r>
          </a:p>
          <a:p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13</TotalTime>
  <Words>324</Words>
  <Application>Microsoft Office PowerPoint</Application>
  <PresentationFormat>Prikaz na zaslonu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5" baseType="lpstr">
      <vt:lpstr>Candara</vt:lpstr>
      <vt:lpstr>MS PGothic</vt:lpstr>
      <vt:lpstr>Arial</vt:lpstr>
      <vt:lpstr>Wingdings</vt:lpstr>
      <vt:lpstr>Calibri</vt:lpstr>
      <vt:lpstr>Tradition</vt:lpstr>
      <vt:lpstr>HRVATSKI PRVOTISAK</vt:lpstr>
      <vt:lpstr>Skriptoriji</vt:lpstr>
      <vt:lpstr>Prva tiskana knjiga</vt:lpstr>
      <vt:lpstr>Inkunabule</vt:lpstr>
      <vt:lpstr>Misal po zakonu rimskog dvora </vt:lpstr>
      <vt:lpstr>Misal po zakonu rimskog dvora </vt:lpstr>
      <vt:lpstr>Hrvatske inkunabule</vt:lpstr>
      <vt:lpstr>Hrvatske inkunabule</vt:lpstr>
      <vt:lpstr>Tiskare u Hrvatskoj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HRVATSKI PRVOTISAK</dc:title>
  <dc:creator>MacBook</dc:creator>
  <cp:lastModifiedBy>Tomo</cp:lastModifiedBy>
  <cp:revision>3</cp:revision>
  <dcterms:created xsi:type="dcterms:W3CDTF">2011-03-11T08:30:55Z</dcterms:created>
  <dcterms:modified xsi:type="dcterms:W3CDTF">2011-03-13T21:56:38Z</dcterms:modified>
</cp:coreProperties>
</file>