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867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83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24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0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429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517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003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12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66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0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67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4B8E-7B16-404B-85F6-D3A65F90A98E}" type="datetimeFigureOut">
              <a:rPr lang="hr-HR" smtClean="0"/>
              <a:t>27.5.2015.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4713-90B2-49BA-9714-4E9BEE0392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76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anose="02050806060905020404" pitchFamily="18" charset="0"/>
                <a:ea typeface="BatangChe" panose="02030609000101010101" pitchFamily="49" charset="-127"/>
              </a:rPr>
              <a:t>IZLET U ISTRU</a:t>
            </a:r>
            <a:endParaRPr lang="hr-HR" sz="8000" i="1" dirty="0">
              <a:solidFill>
                <a:schemeClr val="tx2">
                  <a:lumMod val="60000"/>
                  <a:lumOff val="40000"/>
                </a:schemeClr>
              </a:solidFill>
              <a:latin typeface="Bernard MT Condensed" panose="02050806060905020404" pitchFamily="18" charset="0"/>
              <a:ea typeface="BatangChe" panose="02030609000101010101" pitchFamily="49" charset="-127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Budimir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14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6700" u="sng" dirty="0" smtClean="0">
                <a:solidFill>
                  <a:schemeClr val="accent1">
                    <a:lumMod val="75000"/>
                  </a:schemeClr>
                </a:solidFill>
              </a:rPr>
              <a:t>Aleja glagoljaša</a:t>
            </a:r>
            <a:endParaRPr lang="hr-HR" sz="67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Nalazi se duž ceste koja vodi od mjestašca </a:t>
            </a:r>
            <a:r>
              <a:rPr lang="hr-HR" sz="2800" dirty="0" err="1" smtClean="0"/>
              <a:t>Roča</a:t>
            </a:r>
            <a:r>
              <a:rPr lang="hr-HR" sz="2800" dirty="0" smtClean="0"/>
              <a:t> do najmanjeg grada na svijetu, Huma. </a:t>
            </a:r>
            <a:endParaRPr lang="hr-HR" sz="2800" dirty="0" smtClean="0"/>
          </a:p>
          <a:p>
            <a:r>
              <a:rPr lang="hr-HR" sz="2800" dirty="0" smtClean="0"/>
              <a:t>Mjesto </a:t>
            </a:r>
            <a:r>
              <a:rPr lang="hr-HR" sz="2800" dirty="0" err="1" smtClean="0"/>
              <a:t>Roč</a:t>
            </a:r>
            <a:r>
              <a:rPr lang="hr-HR" sz="2800" dirty="0" smtClean="0"/>
              <a:t> je od 13. stoljeća bio snažno središte glagoljaške pismenosti i književnosti. </a:t>
            </a:r>
            <a:endParaRPr lang="hr-HR" sz="2800" dirty="0" smtClean="0"/>
          </a:p>
          <a:p>
            <a:r>
              <a:rPr lang="hr-HR" sz="2800" dirty="0" smtClean="0"/>
              <a:t>Ukupna </a:t>
            </a:r>
            <a:r>
              <a:rPr lang="hr-HR" sz="2800" dirty="0" smtClean="0"/>
              <a:t>duljina aleje je sedam kilometara</a:t>
            </a: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49080"/>
            <a:ext cx="2839926" cy="212390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990328"/>
            <a:ext cx="2026585" cy="182887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95230"/>
            <a:ext cx="2136414" cy="202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>
                <a:solidFill>
                  <a:schemeClr val="accent1">
                    <a:lumMod val="75000"/>
                  </a:schemeClr>
                </a:solidFill>
              </a:rPr>
              <a:t>Stol </a:t>
            </a:r>
            <a:r>
              <a:rPr lang="hr-HR" u="sng" dirty="0" err="1" smtClean="0">
                <a:solidFill>
                  <a:schemeClr val="accent1">
                    <a:lumMod val="75000"/>
                  </a:schemeClr>
                </a:solidFill>
              </a:rPr>
              <a:t>Ćirila</a:t>
            </a:r>
            <a:r>
              <a:rPr lang="hr-HR" u="sng" dirty="0" smtClean="0">
                <a:solidFill>
                  <a:schemeClr val="accent1">
                    <a:lumMod val="75000"/>
                  </a:schemeClr>
                </a:solidFill>
              </a:rPr>
              <a:t> i Metoda</a:t>
            </a:r>
            <a:endParaRPr lang="hr-HR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2776"/>
            <a:ext cx="5832648" cy="2476872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05064"/>
            <a:ext cx="3425064" cy="270090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1676"/>
            <a:ext cx="295232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u="sng" dirty="0" smtClean="0">
                <a:solidFill>
                  <a:schemeClr val="tx2">
                    <a:lumMod val="75000"/>
                  </a:schemeClr>
                </a:solidFill>
              </a:rPr>
              <a:t>Motovun</a:t>
            </a:r>
            <a:endParaRPr lang="hr-HR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vi-VN" sz="2000" b="1" dirty="0"/>
              <a:t>Motovun</a:t>
            </a:r>
            <a:r>
              <a:rPr lang="vi-VN" sz="2000" dirty="0"/>
              <a:t> (</a:t>
            </a:r>
            <a:r>
              <a:rPr lang="vi-VN" sz="2000" dirty="0" smtClean="0"/>
              <a:t>talijansk</a:t>
            </a:r>
            <a:r>
              <a:rPr lang="hr-HR" sz="2000" dirty="0"/>
              <a:t>i</a:t>
            </a:r>
            <a:r>
              <a:rPr lang="vi-VN" sz="2000" dirty="0" smtClean="0"/>
              <a:t>:</a:t>
            </a:r>
            <a:r>
              <a:rPr lang="vi-VN" sz="2000" dirty="0"/>
              <a:t> </a:t>
            </a:r>
            <a:r>
              <a:rPr lang="vi-VN" sz="2000" i="1" dirty="0"/>
              <a:t>Montona</a:t>
            </a:r>
            <a:r>
              <a:rPr lang="vi-VN" sz="2000" dirty="0"/>
              <a:t>) općina je u Hrvatskoj, u Istarskoj županiji. </a:t>
            </a:r>
            <a:endParaRPr lang="hr-HR" sz="2000" dirty="0" smtClean="0"/>
          </a:p>
          <a:p>
            <a:r>
              <a:rPr lang="vi-VN" sz="2000" dirty="0" smtClean="0"/>
              <a:t>Najbolje </a:t>
            </a:r>
            <a:r>
              <a:rPr lang="vi-VN" sz="2000" dirty="0"/>
              <a:t>je sačuvana srednjovjekovnaistarska utvrda, koja se razvila na vrhu strmog brežuljka. </a:t>
            </a:r>
            <a:endParaRPr lang="hr-HR" sz="2000" dirty="0" smtClean="0"/>
          </a:p>
          <a:p>
            <a:r>
              <a:rPr lang="vi-VN" sz="2000" dirty="0" smtClean="0"/>
              <a:t>U </a:t>
            </a:r>
            <a:r>
              <a:rPr lang="vi-VN" sz="2000" dirty="0"/>
              <a:t>prapovijesnim vremenima, ilirska i keltska plemena gradila su svoje utvrde na mjestu današnjeg Motovuna. </a:t>
            </a:r>
            <a:endParaRPr lang="hr-HR" sz="2000" dirty="0" smtClean="0"/>
          </a:p>
          <a:p>
            <a:r>
              <a:rPr lang="vi-VN" sz="2000" dirty="0" smtClean="0"/>
              <a:t>Ime </a:t>
            </a:r>
            <a:r>
              <a:rPr lang="vi-VN" sz="2000" dirty="0"/>
              <a:t>mu je također keltskog porijekla, a nastalo je od riječi Montona, što znači grad u </a:t>
            </a:r>
            <a:r>
              <a:rPr lang="vi-VN" sz="2000" dirty="0" smtClean="0"/>
              <a:t>gor</a:t>
            </a:r>
            <a:r>
              <a:rPr lang="hr-HR" sz="2000" dirty="0" smtClean="0"/>
              <a:t>.</a:t>
            </a:r>
            <a:endParaRPr lang="hr-HR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861048"/>
            <a:ext cx="373954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r-H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Beram</a:t>
            </a:r>
            <a:endParaRPr lang="hr-H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r-HR" sz="2800" b="1" i="0" dirty="0" err="1" smtClean="0">
                <a:effectLst/>
                <a:latin typeface="Arial"/>
              </a:rPr>
              <a:t>Beram</a:t>
            </a:r>
            <a:r>
              <a:rPr lang="hr-HR" sz="2800" b="0" i="0" dirty="0" smtClean="0">
                <a:effectLst/>
                <a:latin typeface="Arial"/>
              </a:rPr>
              <a:t> je naselje u </a:t>
            </a:r>
            <a:r>
              <a:rPr lang="hr-HR" sz="2800" b="0" i="0" u="none" strike="noStrike" dirty="0" smtClean="0">
                <a:effectLst/>
                <a:latin typeface="Arial"/>
              </a:rPr>
              <a:t>Republici Hrvatskoj</a:t>
            </a:r>
            <a:r>
              <a:rPr lang="hr-HR" sz="2800" b="0" i="0" dirty="0" smtClean="0">
                <a:effectLst/>
                <a:latin typeface="Arial"/>
              </a:rPr>
              <a:t>, u sastavu Grada </a:t>
            </a:r>
            <a:r>
              <a:rPr lang="hr-HR" sz="2800" b="0" i="0" u="none" strike="noStrike" dirty="0" smtClean="0">
                <a:effectLst/>
                <a:latin typeface="Arial"/>
              </a:rPr>
              <a:t>Pazina</a:t>
            </a:r>
            <a:r>
              <a:rPr lang="hr-HR" sz="2800" b="0" i="0" dirty="0" smtClean="0">
                <a:effectLst/>
                <a:latin typeface="Arial"/>
              </a:rPr>
              <a:t>, </a:t>
            </a:r>
            <a:r>
              <a:rPr lang="hr-HR" sz="2800" b="0" i="0" u="none" strike="noStrike" dirty="0" smtClean="0">
                <a:effectLst/>
                <a:latin typeface="Arial"/>
              </a:rPr>
              <a:t>Istarska županija</a:t>
            </a:r>
            <a:r>
              <a:rPr lang="hr-HR" sz="2800" b="0" i="0" dirty="0" smtClean="0">
                <a:effectLst/>
                <a:latin typeface="Arial"/>
              </a:rPr>
              <a:t>.</a:t>
            </a:r>
          </a:p>
          <a:p>
            <a:r>
              <a:rPr lang="hr-HR" sz="2800" b="0" i="0" dirty="0" smtClean="0">
                <a:effectLst/>
                <a:latin typeface="Arial"/>
              </a:rPr>
              <a:t>U blizini se nalazi poznata jednobrodna grobljanska </a:t>
            </a:r>
            <a:r>
              <a:rPr lang="hr-HR" sz="2800" b="0" i="0" u="none" strike="noStrike" dirty="0" smtClean="0">
                <a:effectLst/>
                <a:latin typeface="Arial"/>
              </a:rPr>
              <a:t>crkva</a:t>
            </a:r>
            <a:r>
              <a:rPr lang="hr-HR" sz="2800" b="0" i="0" dirty="0" smtClean="0">
                <a:effectLst/>
                <a:latin typeface="Arial"/>
              </a:rPr>
              <a:t> </a:t>
            </a:r>
            <a:r>
              <a:rPr lang="hr-HR" sz="2800" b="0" i="0" u="none" strike="noStrike" dirty="0" smtClean="0">
                <a:effectLst/>
                <a:latin typeface="Arial"/>
              </a:rPr>
              <a:t>sv. Marije na </a:t>
            </a:r>
            <a:r>
              <a:rPr lang="hr-HR" sz="2800" b="0" i="0" u="none" strike="noStrike" dirty="0" err="1" smtClean="0">
                <a:effectLst/>
                <a:latin typeface="Arial"/>
              </a:rPr>
              <a:t>Škrilinah</a:t>
            </a:r>
            <a:r>
              <a:rPr lang="hr-HR" sz="2800" b="0" i="0" dirty="0" smtClean="0">
                <a:effectLst/>
                <a:latin typeface="Arial"/>
              </a:rPr>
              <a:t> koja je podignuta u 13. stoljeću</a:t>
            </a:r>
            <a:r>
              <a:rPr lang="hr-HR" b="0" i="0" dirty="0" smtClean="0">
                <a:effectLst/>
                <a:latin typeface="Arial"/>
              </a:rPr>
              <a:t>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59" y="4060782"/>
            <a:ext cx="2707532" cy="200417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56979"/>
            <a:ext cx="2926077" cy="194421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32004" y="5062871"/>
            <a:ext cx="2864131" cy="12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 smtClean="0"/>
              <a:t>kraj</a:t>
            </a:r>
            <a:endParaRPr lang="hr-HR" sz="96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dirty="0" smtClean="0">
                <a:solidFill>
                  <a:srgbClr val="0070C0"/>
                </a:solidFill>
              </a:rPr>
              <a:t>OVO MI JE BIO NAJBOLJI IZLET NA SVJETU I ZATO BIH JOŠ BAREM </a:t>
            </a:r>
            <a:r>
              <a:rPr lang="hr-HR" sz="4000" dirty="0" smtClean="0">
                <a:solidFill>
                  <a:srgbClr val="0070C0"/>
                </a:solidFill>
              </a:rPr>
              <a:t>JEDANPUT </a:t>
            </a:r>
            <a:r>
              <a:rPr lang="hr-HR" sz="4000" dirty="0" smtClean="0">
                <a:solidFill>
                  <a:srgbClr val="0070C0"/>
                </a:solidFill>
              </a:rPr>
              <a:t>HTIJELA POSJETITI ISTRU</a:t>
            </a:r>
            <a:endParaRPr lang="hr-H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0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7036473</TotalTime>
  <Words>69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IZLET U ISTRU</vt:lpstr>
      <vt:lpstr> Aleja glagoljaša</vt:lpstr>
      <vt:lpstr>Stol Ćirila i Metoda</vt:lpstr>
      <vt:lpstr>Motovun</vt:lpstr>
      <vt:lpstr>Beram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IZLET U ISTRU</dc:title>
  <dc:creator>skola</dc:creator>
  <cp:lastModifiedBy>skola</cp:lastModifiedBy>
  <cp:revision>6</cp:revision>
  <dcterms:created xsi:type="dcterms:W3CDTF">2001-12-31T22:08:34Z</dcterms:created>
  <dcterms:modified xsi:type="dcterms:W3CDTF">2015-05-27T11:23:34Z</dcterms:modified>
</cp:coreProperties>
</file>