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rgbClr val="F8F8F8"/>
                </a:solidFill>
              </a:defRPr>
            </a:lvl1pPr>
          </a:lstStyle>
          <a:p>
            <a:fld id="{AEC86B9E-D899-47F2-9F8F-F99746F5F5C5}" type="datetimeFigureOut">
              <a:rPr lang="hr-HR" smtClean="0"/>
              <a:t>19.5.2015.</a:t>
            </a:fld>
            <a:endParaRPr lang="hr-H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F8F8F8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F8F8F8"/>
                </a:solidFill>
              </a:defRPr>
            </a:lvl1pPr>
          </a:lstStyle>
          <a:p>
            <a:fld id="{8DEBB9B1-944A-4E84-BD89-702BFB724E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538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C86B9E-D899-47F2-9F8F-F99746F5F5C5}" type="datetimeFigureOut">
              <a:rPr lang="hr-HR" smtClean="0"/>
              <a:t>19.5.2015.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BB9B1-944A-4E84-BD89-702BFB724E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532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74638"/>
            <a:ext cx="188595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550545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C86B9E-D899-47F2-9F8F-F99746F5F5C5}" type="datetimeFigureOut">
              <a:rPr lang="hr-HR" smtClean="0"/>
              <a:t>19.5.2015.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BB9B1-944A-4E84-BD89-702BFB724E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092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C86B9E-D899-47F2-9F8F-F99746F5F5C5}" type="datetimeFigureOut">
              <a:rPr lang="hr-HR" smtClean="0"/>
              <a:t>19.5.2015.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BB9B1-944A-4E84-BD89-702BFB724E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894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C86B9E-D899-47F2-9F8F-F99746F5F5C5}" type="datetimeFigureOut">
              <a:rPr lang="hr-HR" smtClean="0"/>
              <a:t>19.5.2015.</a:t>
            </a:fld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BB9B1-944A-4E84-BD89-702BFB724E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388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C86B9E-D899-47F2-9F8F-F99746F5F5C5}" type="datetimeFigureOut">
              <a:rPr lang="hr-HR" smtClean="0"/>
              <a:t>19.5.2015.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BB9B1-944A-4E84-BD89-702BFB724E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700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C86B9E-D899-47F2-9F8F-F99746F5F5C5}" type="datetimeFigureOut">
              <a:rPr lang="hr-HR" smtClean="0"/>
              <a:t>19.5.2015.</a:t>
            </a:fld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BB9B1-944A-4E84-BD89-702BFB724E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8338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C86B9E-D899-47F2-9F8F-F99746F5F5C5}" type="datetimeFigureOut">
              <a:rPr lang="hr-HR" smtClean="0"/>
              <a:t>19.5.2015.</a:t>
            </a:fld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BB9B1-944A-4E84-BD89-702BFB724E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062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C86B9E-D899-47F2-9F8F-F99746F5F5C5}" type="datetimeFigureOut">
              <a:rPr lang="hr-HR" smtClean="0"/>
              <a:t>19.5.2015.</a:t>
            </a:fld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BB9B1-944A-4E84-BD89-702BFB724E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292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C86B9E-D899-47F2-9F8F-F99746F5F5C5}" type="datetimeFigureOut">
              <a:rPr lang="hr-HR" smtClean="0"/>
              <a:t>19.5.2015.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BB9B1-944A-4E84-BD89-702BFB724E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0900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C86B9E-D899-47F2-9F8F-F99746F5F5C5}" type="datetimeFigureOut">
              <a:rPr lang="hr-HR" smtClean="0"/>
              <a:t>19.5.2015.</a:t>
            </a:fld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BB9B1-944A-4E84-BD89-702BFB724E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5888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 glavnog naslova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543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stilove glavnog teksta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fld id="{AEC86B9E-D899-47F2-9F8F-F99746F5F5C5}" type="datetimeFigureOut">
              <a:rPr lang="hr-HR" smtClean="0"/>
              <a:t>19.5.2015.</a:t>
            </a:fld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fld id="{8DEBB9B1-944A-4E84-BD89-702BFB724E9B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Izlet u Istru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Laura </a:t>
            </a:r>
            <a:r>
              <a:rPr lang="hr-HR" dirty="0" err="1" smtClean="0"/>
              <a:t>Šoko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46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Crkva svete Marije na </a:t>
            </a:r>
            <a:r>
              <a:rPr lang="hr-HR" b="1" dirty="0" err="1" smtClean="0"/>
              <a:t>škriljinah</a:t>
            </a:r>
            <a:r>
              <a:rPr lang="hr-HR" b="1" dirty="0" smtClean="0"/>
              <a:t> - </a:t>
            </a:r>
            <a:r>
              <a:rPr lang="hr-HR" b="1" dirty="0" err="1" smtClean="0"/>
              <a:t>Beram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Sveta Marija na </a:t>
            </a:r>
            <a:r>
              <a:rPr lang="hr-HR" sz="1800" dirty="0" err="1"/>
              <a:t>Škriljinah</a:t>
            </a:r>
            <a:r>
              <a:rPr lang="hr-HR" sz="1800" dirty="0"/>
              <a:t> je jednobrodna grobljanska crkva kraj </a:t>
            </a:r>
            <a:r>
              <a:rPr lang="hr-HR" sz="1800" dirty="0" err="1" smtClean="0"/>
              <a:t>Berma</a:t>
            </a:r>
            <a:endParaRPr lang="hr-HR" sz="1800" dirty="0" smtClean="0"/>
          </a:p>
          <a:p>
            <a:r>
              <a:rPr lang="hr-HR" sz="1800" dirty="0" smtClean="0"/>
              <a:t>podignuta je </a:t>
            </a:r>
            <a:r>
              <a:rPr lang="hr-HR" sz="1800" dirty="0"/>
              <a:t>u 13. </a:t>
            </a:r>
            <a:r>
              <a:rPr lang="hr-HR" sz="1800" dirty="0" smtClean="0"/>
              <a:t>stoljeću</a:t>
            </a:r>
          </a:p>
          <a:p>
            <a:r>
              <a:rPr lang="hr-HR" sz="1800" dirty="0" smtClean="0"/>
              <a:t>graditelji </a:t>
            </a:r>
            <a:r>
              <a:rPr lang="hr-HR" sz="1800" dirty="0"/>
              <a:t>su nepoznati a na nekoliko su mjesta ostavili su uklesana dva klesarska </a:t>
            </a:r>
            <a:r>
              <a:rPr lang="hr-HR" sz="1800" dirty="0" smtClean="0"/>
              <a:t>znaka</a:t>
            </a:r>
            <a:endParaRPr lang="hr-HR" sz="1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36551"/>
            <a:ext cx="4211960" cy="280286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24944"/>
            <a:ext cx="3809671" cy="253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3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/>
              <a:t>Roč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t</a:t>
            </a:r>
            <a:r>
              <a:rPr lang="hr-HR" sz="1800" dirty="0" smtClean="0">
                <a:effectLst/>
              </a:rPr>
              <a:t>ijekom </a:t>
            </a:r>
            <a:r>
              <a:rPr lang="hr-HR" sz="1800" dirty="0" smtClean="0">
                <a:effectLst/>
              </a:rPr>
              <a:t>15. i 16. stoljeća </a:t>
            </a:r>
            <a:r>
              <a:rPr lang="hr-HR" sz="1800" dirty="0" err="1" smtClean="0">
                <a:effectLst/>
              </a:rPr>
              <a:t>Roč</a:t>
            </a:r>
            <a:r>
              <a:rPr lang="hr-HR" sz="1800" dirty="0" smtClean="0">
                <a:effectLst/>
              </a:rPr>
              <a:t> je bio središte hrvatske pismenosti, nakladništva i tiskarstva temeljenih na najstarijem slavenskom pismu, glagoljici</a:t>
            </a:r>
          </a:p>
          <a:p>
            <a:r>
              <a:rPr lang="pl-PL" sz="1800" dirty="0"/>
              <a:t>n</a:t>
            </a:r>
            <a:r>
              <a:rPr lang="pl-PL" sz="1800" dirty="0" smtClean="0">
                <a:effectLst/>
              </a:rPr>
              <a:t>alazi </a:t>
            </a:r>
            <a:r>
              <a:rPr lang="pl-PL" sz="1800" dirty="0" smtClean="0">
                <a:effectLst/>
              </a:rPr>
              <a:t>se oko 10 km istočnije od Buzeta</a:t>
            </a:r>
          </a:p>
          <a:p>
            <a:r>
              <a:rPr lang="hr-HR" sz="1800" dirty="0" err="1" smtClean="0">
                <a:effectLst/>
              </a:rPr>
              <a:t>Roč</a:t>
            </a:r>
            <a:r>
              <a:rPr lang="hr-HR" sz="1800" dirty="0" smtClean="0">
                <a:effectLst/>
              </a:rPr>
              <a:t> je jedan gradić na brdu opasan zidinama </a:t>
            </a:r>
            <a:endParaRPr lang="hr-HR" sz="1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77072"/>
            <a:ext cx="3707904" cy="278092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212976"/>
            <a:ext cx="3493252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6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Aleja glagoljaša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 smtClean="0">
                <a:effectLst/>
              </a:rPr>
              <a:t>Aleja glagoljaša je turistička i kulturna znamenitost u sjevernoj Istri</a:t>
            </a:r>
          </a:p>
          <a:p>
            <a:r>
              <a:rPr lang="hr-HR" sz="1800" dirty="0"/>
              <a:t>č</a:t>
            </a:r>
            <a:r>
              <a:rPr lang="hr-HR" sz="1800" dirty="0" smtClean="0">
                <a:effectLst/>
              </a:rPr>
              <a:t>ini </a:t>
            </a:r>
            <a:r>
              <a:rPr lang="hr-HR" sz="1800" dirty="0" smtClean="0">
                <a:effectLst/>
              </a:rPr>
              <a:t>je serija od 11 spomenika postavljenih između istarskih gradića </a:t>
            </a:r>
            <a:r>
              <a:rPr lang="hr-HR" sz="1800" dirty="0" err="1" smtClean="0">
                <a:effectLst/>
              </a:rPr>
              <a:t>Roča</a:t>
            </a:r>
            <a:r>
              <a:rPr lang="hr-HR" sz="1800" dirty="0" smtClean="0">
                <a:effectLst/>
              </a:rPr>
              <a:t> i Huma, a u čast prvom slavenskom pismu glagoljici</a:t>
            </a:r>
            <a:endParaRPr lang="hr-HR" sz="18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135389"/>
            <a:ext cx="2376264" cy="371703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996952"/>
            <a:ext cx="1656184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5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Stol </a:t>
            </a:r>
            <a:r>
              <a:rPr lang="hr-HR" b="1" dirty="0" smtClean="0"/>
              <a:t>svetog </a:t>
            </a:r>
            <a:r>
              <a:rPr lang="hr-HR" b="1" dirty="0" err="1" smtClean="0"/>
              <a:t>Ćirila</a:t>
            </a:r>
            <a:r>
              <a:rPr lang="hr-HR" b="1" dirty="0" smtClean="0"/>
              <a:t> </a:t>
            </a:r>
            <a:r>
              <a:rPr lang="hr-HR" b="1" dirty="0" smtClean="0"/>
              <a:t>i Metoda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latin typeface="Verdana"/>
              </a:rPr>
              <a:t>n</a:t>
            </a:r>
            <a:r>
              <a:rPr lang="hr-HR" sz="1800" dirty="0" smtClean="0">
                <a:effectLst/>
                <a:latin typeface="Verdana"/>
              </a:rPr>
              <a:t>a </a:t>
            </a:r>
            <a:r>
              <a:rPr lang="hr-HR" sz="1800" dirty="0" smtClean="0">
                <a:effectLst/>
                <a:latin typeface="Verdana"/>
              </a:rPr>
              <a:t>rubu stola upisano je „STOL ĆIRILA I METODA” latinicom, glagoljicom i ćirilicom</a:t>
            </a:r>
          </a:p>
          <a:p>
            <a:r>
              <a:rPr lang="hr-HR" sz="1800" dirty="0">
                <a:latin typeface="Verdana"/>
              </a:rPr>
              <a:t>s</a:t>
            </a:r>
            <a:r>
              <a:rPr lang="hr-HR" sz="1800" dirty="0" smtClean="0">
                <a:effectLst/>
                <a:latin typeface="Verdana"/>
              </a:rPr>
              <a:t>tol </a:t>
            </a:r>
            <a:r>
              <a:rPr lang="hr-HR" sz="1800" dirty="0" smtClean="0">
                <a:effectLst/>
                <a:latin typeface="Verdana"/>
              </a:rPr>
              <a:t>simbolizira okupljanje, u ovom slučaju okupljanje </a:t>
            </a:r>
            <a:r>
              <a:rPr lang="hr-HR" sz="1800" dirty="0">
                <a:latin typeface="Verdana"/>
              </a:rPr>
              <a:t>H</a:t>
            </a:r>
            <a:r>
              <a:rPr lang="hr-HR" sz="1800" dirty="0" smtClean="0">
                <a:effectLst/>
                <a:latin typeface="Verdana"/>
              </a:rPr>
              <a:t>rvata oko njihovog pisma</a:t>
            </a:r>
            <a:endParaRPr lang="hr-HR" sz="1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38" y="4470400"/>
            <a:ext cx="3175000" cy="23876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78" y="2852936"/>
            <a:ext cx="377150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Uspon Istarskog razvoda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 smtClean="0">
                <a:effectLst/>
                <a:latin typeface="Ubuntu"/>
              </a:rPr>
              <a:t>posvećeno je istoimenom </a:t>
            </a:r>
            <a:r>
              <a:rPr lang="hr-HR" sz="1800" dirty="0" err="1" smtClean="0">
                <a:effectLst/>
                <a:latin typeface="Ubuntu"/>
              </a:rPr>
              <a:t>doklumentu</a:t>
            </a:r>
            <a:r>
              <a:rPr lang="hr-HR" sz="1800" dirty="0" smtClean="0">
                <a:effectLst/>
                <a:latin typeface="Ubuntu"/>
              </a:rPr>
              <a:t> iz XIV. stoljeća, sačuvanom u dva prijepisa iz 1546. godine</a:t>
            </a:r>
          </a:p>
          <a:p>
            <a:r>
              <a:rPr lang="hr-HR" sz="1800" i="1" dirty="0" smtClean="0">
                <a:effectLst/>
                <a:latin typeface="Ubuntu"/>
              </a:rPr>
              <a:t>Uspon</a:t>
            </a:r>
            <a:r>
              <a:rPr lang="hr-HR" sz="1800" dirty="0" smtClean="0">
                <a:effectLst/>
                <a:latin typeface="Ubuntu"/>
              </a:rPr>
              <a:t> započinje kamenim vratima u obliku glagoljskog slova L, nastavlja se glagoljskim slovima koja se uspinju pored utabane staze, a tvore natpis </a:t>
            </a:r>
            <a:r>
              <a:rPr lang="hr-HR" sz="1800" i="1" dirty="0" smtClean="0">
                <a:effectLst/>
                <a:latin typeface="Ubuntu"/>
              </a:rPr>
              <a:t>Istarski razvod</a:t>
            </a:r>
            <a:r>
              <a:rPr lang="hr-HR" sz="1800" dirty="0" smtClean="0">
                <a:effectLst/>
                <a:latin typeface="Ubuntu"/>
              </a:rPr>
              <a:t>.</a:t>
            </a:r>
            <a:endParaRPr lang="hr-HR" sz="1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45024"/>
            <a:ext cx="2619375" cy="17430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096" y="3211662"/>
            <a:ext cx="5048250" cy="364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8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Hum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 smtClean="0">
                <a:effectLst/>
              </a:rPr>
              <a:t>Hum se nerijetko spominje kao najmanji grad na svijetu</a:t>
            </a:r>
          </a:p>
          <a:p>
            <a:r>
              <a:rPr lang="hr-HR" sz="1800" dirty="0"/>
              <a:t>i</a:t>
            </a:r>
            <a:r>
              <a:rPr lang="hr-HR" sz="1800" dirty="0" smtClean="0">
                <a:effectLst/>
              </a:rPr>
              <a:t>ma </a:t>
            </a:r>
            <a:r>
              <a:rPr lang="hr-HR" sz="1800" dirty="0" smtClean="0">
                <a:effectLst/>
              </a:rPr>
              <a:t>svega 22 stanovnika i očuvane gradske institucije</a:t>
            </a:r>
          </a:p>
          <a:p>
            <a:r>
              <a:rPr lang="hr-HR" sz="1800" dirty="0"/>
              <a:t>n</a:t>
            </a:r>
            <a:r>
              <a:rPr lang="hr-HR" sz="1800" dirty="0" smtClean="0">
                <a:effectLst/>
              </a:rPr>
              <a:t>alazi </a:t>
            </a:r>
            <a:r>
              <a:rPr lang="hr-HR" sz="1800" dirty="0" smtClean="0">
                <a:effectLst/>
              </a:rPr>
              <a:t>se u središnjoj Istri, 14 kilometara jugoistočno od Buzeta</a:t>
            </a:r>
            <a:endParaRPr lang="hr-HR" sz="1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65712"/>
            <a:ext cx="2304256" cy="259228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068960"/>
            <a:ext cx="377991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5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Ručak - </a:t>
            </a:r>
            <a:r>
              <a:rPr lang="hr-HR" dirty="0" smtClean="0"/>
              <a:t>OPG Toni</a:t>
            </a:r>
            <a:endParaRPr lang="hr-HR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1124744"/>
            <a:ext cx="4302263" cy="3226697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91159"/>
            <a:ext cx="3816424" cy="254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5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Motovun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 smtClean="0"/>
              <a:t>najbolje </a:t>
            </a:r>
            <a:r>
              <a:rPr lang="hr-HR" sz="1800" dirty="0"/>
              <a:t>je sačuvana </a:t>
            </a:r>
            <a:r>
              <a:rPr lang="hr-HR" sz="1800" dirty="0" smtClean="0"/>
              <a:t>srednjovjekovna istarska utvrda</a:t>
            </a:r>
            <a:r>
              <a:rPr lang="hr-HR" sz="1800" dirty="0"/>
              <a:t>, koja se razvila na vrhu strmog </a:t>
            </a:r>
            <a:r>
              <a:rPr lang="hr-HR" sz="1800" dirty="0" smtClean="0"/>
              <a:t>brežuljka</a:t>
            </a:r>
          </a:p>
          <a:p>
            <a:r>
              <a:rPr lang="hr-HR" sz="1800" dirty="0" smtClean="0"/>
              <a:t>u </a:t>
            </a:r>
            <a:r>
              <a:rPr lang="hr-HR" sz="1800" dirty="0"/>
              <a:t>prapovijesnim vremenima, ilirska i keltska plemena gradila su svoje utvrde na mjestu današnjeg Motovuna</a:t>
            </a:r>
            <a:endParaRPr lang="hr-HR" sz="18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876219"/>
            <a:ext cx="4032448" cy="302433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169" y="2636912"/>
            <a:ext cx="3507044" cy="307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2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/>
              <a:t>Beram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 err="1"/>
              <a:t>B</a:t>
            </a:r>
            <a:r>
              <a:rPr lang="hr-HR" sz="1800" dirty="0" err="1" smtClean="0"/>
              <a:t>eram</a:t>
            </a:r>
            <a:r>
              <a:rPr lang="hr-HR" sz="1800" dirty="0" smtClean="0"/>
              <a:t> </a:t>
            </a:r>
            <a:r>
              <a:rPr lang="hr-HR" sz="1800" dirty="0"/>
              <a:t>je naselje u Republici Hrvatskoj, u sastavu Grada </a:t>
            </a:r>
            <a:r>
              <a:rPr lang="hr-HR" sz="1800" dirty="0" smtClean="0"/>
              <a:t>Pazina</a:t>
            </a:r>
          </a:p>
          <a:p>
            <a:r>
              <a:rPr lang="hr-HR" sz="1800" dirty="0" smtClean="0"/>
              <a:t>u </a:t>
            </a:r>
            <a:r>
              <a:rPr lang="hr-HR" sz="1800" dirty="0"/>
              <a:t>blizini se nalazi poznata jednobrodna grobljanska crkva sv. Marije na </a:t>
            </a:r>
            <a:r>
              <a:rPr lang="hr-HR" sz="1800" dirty="0" err="1"/>
              <a:t>Škrilinah</a:t>
            </a:r>
            <a:r>
              <a:rPr lang="hr-HR" sz="1800" dirty="0"/>
              <a:t> koja je podignuta u 13. </a:t>
            </a:r>
            <a:r>
              <a:rPr lang="hr-HR" sz="1800" dirty="0" smtClean="0"/>
              <a:t>stoljeću</a:t>
            </a:r>
            <a:endParaRPr lang="hr-HR" sz="1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171185"/>
            <a:ext cx="4176464" cy="277038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584" y="2529335"/>
            <a:ext cx="3744416" cy="249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0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 Theme 13">
      <a:dk1>
        <a:srgbClr val="000000"/>
      </a:dk1>
      <a:lt1>
        <a:srgbClr val="E1F3BC"/>
      </a:lt1>
      <a:dk2>
        <a:srgbClr val="078F48"/>
      </a:dk2>
      <a:lt2>
        <a:srgbClr val="969696"/>
      </a:lt2>
      <a:accent1>
        <a:srgbClr val="7BD163"/>
      </a:accent1>
      <a:accent2>
        <a:srgbClr val="8EC4F9"/>
      </a:accent2>
      <a:accent3>
        <a:srgbClr val="EEF8DA"/>
      </a:accent3>
      <a:accent4>
        <a:srgbClr val="000000"/>
      </a:accent4>
      <a:accent5>
        <a:srgbClr val="BFE5B7"/>
      </a:accent5>
      <a:accent6>
        <a:srgbClr val="80B1E2"/>
      </a:accent6>
      <a:hlink>
        <a:srgbClr val="779AB6"/>
      </a:hlink>
      <a:folHlink>
        <a:srgbClr val="107D4B"/>
      </a:folHlink>
    </a:clrScheme>
    <a:fontScheme name="Tema sustava Office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E1F3BC"/>
        </a:lt1>
        <a:dk2>
          <a:srgbClr val="078F48"/>
        </a:dk2>
        <a:lt2>
          <a:srgbClr val="969696"/>
        </a:lt2>
        <a:accent1>
          <a:srgbClr val="7BD163"/>
        </a:accent1>
        <a:accent2>
          <a:srgbClr val="8EC4F9"/>
        </a:accent2>
        <a:accent3>
          <a:srgbClr val="EEF8DA"/>
        </a:accent3>
        <a:accent4>
          <a:srgbClr val="000000"/>
        </a:accent4>
        <a:accent5>
          <a:srgbClr val="BFE5B7"/>
        </a:accent5>
        <a:accent6>
          <a:srgbClr val="80B1E2"/>
        </a:accent6>
        <a:hlink>
          <a:srgbClr val="779AB6"/>
        </a:hlink>
        <a:folHlink>
          <a:srgbClr val="107D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Predložak dizajna s uzorkom ribnjaka</Template>
  <TotalTime>52</TotalTime>
  <Words>292</Words>
  <Application>Microsoft Office PowerPoint</Application>
  <PresentationFormat>Prikaz na zaslonu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Tema sustava Office</vt:lpstr>
      <vt:lpstr>Izlet u Istru</vt:lpstr>
      <vt:lpstr>Roč</vt:lpstr>
      <vt:lpstr>Aleja glagoljaša</vt:lpstr>
      <vt:lpstr>Stol svetog Ćirila i Metoda</vt:lpstr>
      <vt:lpstr>Uspon Istarskog razvoda</vt:lpstr>
      <vt:lpstr>Hum</vt:lpstr>
      <vt:lpstr>Ručak - OPG Toni</vt:lpstr>
      <vt:lpstr>Motovun</vt:lpstr>
      <vt:lpstr>Beram</vt:lpstr>
      <vt:lpstr>Crkva svete Marije na škriljinah - Beram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Izlet u Istru</dc:title>
  <dc:creator>skola</dc:creator>
  <cp:lastModifiedBy>skola</cp:lastModifiedBy>
  <cp:revision>8</cp:revision>
  <dcterms:created xsi:type="dcterms:W3CDTF">2015-05-19T07:58:12Z</dcterms:created>
  <dcterms:modified xsi:type="dcterms:W3CDTF">2015-05-19T09:11:07Z</dcterms:modified>
</cp:coreProperties>
</file>