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Zadana sekcija" id="{ED140C37-AB8A-4A4A-BF52-E3210F46C7CD}">
          <p14:sldIdLst>
            <p14:sldId id="256"/>
            <p14:sldId id="257"/>
            <p14:sldId id="258"/>
            <p14:sldId id="259"/>
            <p14:sldId id="260"/>
            <p14:sldId id="261"/>
            <p14:sldId id="262"/>
            <p14:sldId id="263"/>
            <p14:sldId id="264"/>
          </p14:sldIdLst>
        </p14:section>
        <p14:section name="Sekcija bez naslova" id="{63339F08-82A3-4D49-B749-63A6D584D9ED}">
          <p14:sldIdLst/>
        </p14:section>
        <p14:section name="Sekcija bez naslova" id="{BC89F1E5-7C7C-4F9D-9CCD-8E8E5BD6FF39}">
          <p14:sldIdLst/>
        </p14:section>
        <p14:section name="Sekcija bez naslova" id="{8C373F48-1366-4726-A2F8-0ACCE806EBFB}">
          <p14:sldIdLst/>
        </p14:section>
        <p14:section name="Sekcija bez naslova" id="{8B9AB52A-573F-4AF2-A3D6-CA843D5AD877}">
          <p14:sldIdLst/>
        </p14:section>
        <p14:section name="Sekcija bez naslova" id="{9B7CFA3C-44EB-4BDF-B878-0BFEC0239599}">
          <p14:sldIdLst/>
        </p14:section>
        <p14:section name="Sekcija bez naslova" id="{348A19D6-CC79-4957-97F8-BE832E30AB8E}">
          <p14:sldIdLst/>
        </p14:section>
      </p14:sectionLst>
    </p:ex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576" autoAdjust="0"/>
    <p:restoredTop sz="94660"/>
  </p:normalViewPr>
  <p:slideViewPr>
    <p:cSldViewPr snapToGrid="0">
      <p:cViewPr>
        <p:scale>
          <a:sx n="70" d="100"/>
          <a:sy n="70" d="100"/>
        </p:scale>
        <p:origin x="270" y="-132"/>
      </p:cViewPr>
      <p:guideLst>
        <p:guide orient="horz" pos="2160"/>
        <p:guide pos="3840"/>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slajd">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hr-HR" smtClean="0"/>
              <a:t>Uredite stil naslova matrice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r-HR" smtClean="0"/>
              <a:t>Uredite stil podnaslova matrice</a:t>
            </a:r>
            <a:endParaRPr lang="en-US" dirty="0"/>
          </a:p>
        </p:txBody>
      </p:sp>
      <p:sp>
        <p:nvSpPr>
          <p:cNvPr id="4" name="Date Placeholder 3"/>
          <p:cNvSpPr>
            <a:spLocks noGrp="1"/>
          </p:cNvSpPr>
          <p:nvPr>
            <p:ph type="dt" sz="half" idx="10"/>
          </p:nvPr>
        </p:nvSpPr>
        <p:spPr/>
        <p:txBody>
          <a:bodyPr/>
          <a:lstStyle/>
          <a:p>
            <a:fld id="{C9C931D7-11DE-405B-A911-670167AA6724}" type="datetimeFigureOut">
              <a:rPr lang="hr-HR" smtClean="0"/>
              <a:t>1.12.2015.</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CC5B1095-0C58-43B5-A58C-1499FCA59ADA}" type="slidenum">
              <a:rPr lang="hr-HR" smtClean="0"/>
              <a:t>‹#›</a:t>
            </a:fld>
            <a:endParaRPr lang="hr-HR"/>
          </a:p>
        </p:txBody>
      </p:sp>
    </p:spTree>
    <p:extLst>
      <p:ext uri="{BB962C8B-B14F-4D97-AF65-F5344CB8AC3E}">
        <p14:creationId xmlns:p14="http://schemas.microsoft.com/office/powerpoint/2010/main" val="30146226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ska slika s opisom">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hr-HR" smtClean="0"/>
              <a:t>Uredite stil naslova matrice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r-HR" smtClean="0"/>
              <a:t>Kliknite ikonu da biste dodali  sliku</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smtClean="0"/>
              <a:t>Uredite stilove teksta matrice</a:t>
            </a:r>
          </a:p>
        </p:txBody>
      </p:sp>
      <p:sp>
        <p:nvSpPr>
          <p:cNvPr id="5" name="Date Placeholder 4"/>
          <p:cNvSpPr>
            <a:spLocks noGrp="1"/>
          </p:cNvSpPr>
          <p:nvPr>
            <p:ph type="dt" sz="half" idx="10"/>
          </p:nvPr>
        </p:nvSpPr>
        <p:spPr/>
        <p:txBody>
          <a:bodyPr/>
          <a:lstStyle/>
          <a:p>
            <a:fld id="{C9C931D7-11DE-405B-A911-670167AA6724}" type="datetimeFigureOut">
              <a:rPr lang="hr-HR" smtClean="0"/>
              <a:t>1.12.2015.</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CC5B1095-0C58-43B5-A58C-1499FCA59ADA}" type="slidenum">
              <a:rPr lang="hr-HR" smtClean="0"/>
              <a:t>‹#›</a:t>
            </a:fld>
            <a:endParaRPr lang="hr-HR"/>
          </a:p>
        </p:txBody>
      </p:sp>
    </p:spTree>
    <p:extLst>
      <p:ext uri="{BB962C8B-B14F-4D97-AF65-F5344CB8AC3E}">
        <p14:creationId xmlns:p14="http://schemas.microsoft.com/office/powerpoint/2010/main" val="2129724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aslov i opis">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hr-HR" smtClean="0"/>
              <a:t>Uredite stil naslova matrice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smtClean="0"/>
              <a:t>Uredite stilove teksta matrice</a:t>
            </a:r>
          </a:p>
        </p:txBody>
      </p:sp>
      <p:sp>
        <p:nvSpPr>
          <p:cNvPr id="5" name="Date Placeholder 4"/>
          <p:cNvSpPr>
            <a:spLocks noGrp="1"/>
          </p:cNvSpPr>
          <p:nvPr>
            <p:ph type="dt" sz="half" idx="10"/>
          </p:nvPr>
        </p:nvSpPr>
        <p:spPr/>
        <p:txBody>
          <a:bodyPr/>
          <a:lstStyle/>
          <a:p>
            <a:fld id="{C9C931D7-11DE-405B-A911-670167AA6724}" type="datetimeFigureOut">
              <a:rPr lang="hr-HR" smtClean="0"/>
              <a:t>1.12.2015.</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CC5B1095-0C58-43B5-A58C-1499FCA59ADA}" type="slidenum">
              <a:rPr lang="hr-HR" smtClean="0"/>
              <a:t>‹#›</a:t>
            </a:fld>
            <a:endParaRPr lang="hr-HR"/>
          </a:p>
        </p:txBody>
      </p:sp>
    </p:spTree>
    <p:extLst>
      <p:ext uri="{BB962C8B-B14F-4D97-AF65-F5344CB8AC3E}">
        <p14:creationId xmlns:p14="http://schemas.microsoft.com/office/powerpoint/2010/main" val="31853985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 s opisom">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hr-HR" smtClean="0"/>
              <a:t>Uredite stil naslova matrice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smtClean="0"/>
              <a:t>Uredite stilove teksta matrice</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smtClean="0"/>
              <a:t>Uredite stilove teksta matrice</a:t>
            </a:r>
          </a:p>
        </p:txBody>
      </p:sp>
      <p:sp>
        <p:nvSpPr>
          <p:cNvPr id="5" name="Date Placeholder 4"/>
          <p:cNvSpPr>
            <a:spLocks noGrp="1"/>
          </p:cNvSpPr>
          <p:nvPr>
            <p:ph type="dt" sz="half" idx="10"/>
          </p:nvPr>
        </p:nvSpPr>
        <p:spPr/>
        <p:txBody>
          <a:bodyPr/>
          <a:lstStyle/>
          <a:p>
            <a:fld id="{C9C931D7-11DE-405B-A911-670167AA6724}" type="datetimeFigureOut">
              <a:rPr lang="hr-HR" smtClean="0"/>
              <a:t>1.12.2015.</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CC5B1095-0C58-43B5-A58C-1499FCA59ADA}" type="slidenum">
              <a:rPr lang="hr-HR" smtClean="0"/>
              <a:t>‹#›</a:t>
            </a:fld>
            <a:endParaRPr lang="hr-HR"/>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8966663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ica s nazivom">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hr-HR" smtClean="0"/>
              <a:t>Uredite stil naslova matrice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smtClean="0"/>
              <a:t>Uredite stilove teksta matrice</a:t>
            </a:r>
          </a:p>
        </p:txBody>
      </p:sp>
      <p:sp>
        <p:nvSpPr>
          <p:cNvPr id="5" name="Date Placeholder 4"/>
          <p:cNvSpPr>
            <a:spLocks noGrp="1"/>
          </p:cNvSpPr>
          <p:nvPr>
            <p:ph type="dt" sz="half" idx="10"/>
          </p:nvPr>
        </p:nvSpPr>
        <p:spPr/>
        <p:txBody>
          <a:bodyPr/>
          <a:lstStyle/>
          <a:p>
            <a:fld id="{C9C931D7-11DE-405B-A911-670167AA6724}" type="datetimeFigureOut">
              <a:rPr lang="hr-HR" smtClean="0"/>
              <a:t>1.12.2015.</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CC5B1095-0C58-43B5-A58C-1499FCA59ADA}" type="slidenum">
              <a:rPr lang="hr-HR" smtClean="0"/>
              <a:t>‹#›</a:t>
            </a:fld>
            <a:endParaRPr lang="hr-HR"/>
          </a:p>
        </p:txBody>
      </p:sp>
    </p:spTree>
    <p:extLst>
      <p:ext uri="{BB962C8B-B14F-4D97-AF65-F5344CB8AC3E}">
        <p14:creationId xmlns:p14="http://schemas.microsoft.com/office/powerpoint/2010/main" val="31983495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tupca">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hr-HR" smtClean="0"/>
              <a:t>Uredite stil naslova matrice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Uredite stilove teksta matrice</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smtClean="0"/>
              <a:t>Uredite stilove teksta matrice</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Uredite stilove teksta matrice</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smtClean="0"/>
              <a:t>Uredite stilove teksta matrice</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Uredite stilove teksta matrice</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smtClean="0"/>
              <a:t>Uredite stilove teksta matrice</a:t>
            </a:r>
          </a:p>
        </p:txBody>
      </p:sp>
      <p:sp>
        <p:nvSpPr>
          <p:cNvPr id="3" name="Date Placeholder 2"/>
          <p:cNvSpPr>
            <a:spLocks noGrp="1"/>
          </p:cNvSpPr>
          <p:nvPr>
            <p:ph type="dt" sz="half" idx="10"/>
          </p:nvPr>
        </p:nvSpPr>
        <p:spPr/>
        <p:txBody>
          <a:bodyPr/>
          <a:lstStyle/>
          <a:p>
            <a:fld id="{C9C931D7-11DE-405B-A911-670167AA6724}" type="datetimeFigureOut">
              <a:rPr lang="hr-HR" smtClean="0"/>
              <a:t>1.12.2015.</a:t>
            </a:fld>
            <a:endParaRPr lang="hr-HR"/>
          </a:p>
        </p:txBody>
      </p:sp>
      <p:sp>
        <p:nvSpPr>
          <p:cNvPr id="4" name="Footer Placeholder 3"/>
          <p:cNvSpPr>
            <a:spLocks noGrp="1"/>
          </p:cNvSpPr>
          <p:nvPr>
            <p:ph type="ftr" sz="quarter" idx="11"/>
          </p:nvPr>
        </p:nvSpPr>
        <p:spPr/>
        <p:txBody>
          <a:bodyPr/>
          <a:lstStyle/>
          <a:p>
            <a:endParaRPr lang="hr-HR"/>
          </a:p>
        </p:txBody>
      </p:sp>
      <p:sp>
        <p:nvSpPr>
          <p:cNvPr id="5" name="Slide Number Placeholder 4"/>
          <p:cNvSpPr>
            <a:spLocks noGrp="1"/>
          </p:cNvSpPr>
          <p:nvPr>
            <p:ph type="sldNum" sz="quarter" idx="12"/>
          </p:nvPr>
        </p:nvSpPr>
        <p:spPr/>
        <p:txBody>
          <a:bodyPr/>
          <a:lstStyle/>
          <a:p>
            <a:fld id="{CC5B1095-0C58-43B5-A58C-1499FCA59ADA}" type="slidenum">
              <a:rPr lang="hr-HR" smtClean="0"/>
              <a:t>‹#›</a:t>
            </a:fld>
            <a:endParaRPr lang="hr-HR"/>
          </a:p>
        </p:txBody>
      </p:sp>
    </p:spTree>
    <p:extLst>
      <p:ext uri="{BB962C8B-B14F-4D97-AF65-F5344CB8AC3E}">
        <p14:creationId xmlns:p14="http://schemas.microsoft.com/office/powerpoint/2010/main" val="25608756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stupca sa slikama">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hr-HR" smtClean="0"/>
              <a:t>Uredite stil naslova matrice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Uredite stilove teksta matrice</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r-HR" smtClean="0"/>
              <a:t>Kliknite ikonu da biste dodali  sliku</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smtClean="0"/>
              <a:t>Uredite stilove teksta matrice</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Uredite stilove teksta matrice</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r-HR" smtClean="0"/>
              <a:t>Kliknite ikonu da biste dodali  sliku</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smtClean="0"/>
              <a:t>Uredite stilove teksta matrice</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Uredite stilove teksta matrice</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r-HR" smtClean="0"/>
              <a:t>Kliknite ikonu da biste dodali  sliku</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smtClean="0"/>
              <a:t>Uredite stilove teksta matrice</a:t>
            </a:r>
          </a:p>
        </p:txBody>
      </p:sp>
      <p:sp>
        <p:nvSpPr>
          <p:cNvPr id="3" name="Date Placeholder 2"/>
          <p:cNvSpPr>
            <a:spLocks noGrp="1"/>
          </p:cNvSpPr>
          <p:nvPr>
            <p:ph type="dt" sz="half" idx="10"/>
          </p:nvPr>
        </p:nvSpPr>
        <p:spPr/>
        <p:txBody>
          <a:bodyPr/>
          <a:lstStyle/>
          <a:p>
            <a:fld id="{C9C931D7-11DE-405B-A911-670167AA6724}" type="datetimeFigureOut">
              <a:rPr lang="hr-HR" smtClean="0"/>
              <a:t>1.12.2015.</a:t>
            </a:fld>
            <a:endParaRPr lang="hr-HR"/>
          </a:p>
        </p:txBody>
      </p:sp>
      <p:sp>
        <p:nvSpPr>
          <p:cNvPr id="4" name="Footer Placeholder 3"/>
          <p:cNvSpPr>
            <a:spLocks noGrp="1"/>
          </p:cNvSpPr>
          <p:nvPr>
            <p:ph type="ftr" sz="quarter" idx="11"/>
          </p:nvPr>
        </p:nvSpPr>
        <p:spPr/>
        <p:txBody>
          <a:bodyPr/>
          <a:lstStyle/>
          <a:p>
            <a:endParaRPr lang="hr-HR"/>
          </a:p>
        </p:txBody>
      </p:sp>
      <p:sp>
        <p:nvSpPr>
          <p:cNvPr id="5" name="Slide Number Placeholder 4"/>
          <p:cNvSpPr>
            <a:spLocks noGrp="1"/>
          </p:cNvSpPr>
          <p:nvPr>
            <p:ph type="sldNum" sz="quarter" idx="12"/>
          </p:nvPr>
        </p:nvSpPr>
        <p:spPr/>
        <p:txBody>
          <a:bodyPr/>
          <a:lstStyle/>
          <a:p>
            <a:fld id="{CC5B1095-0C58-43B5-A58C-1499FCA59ADA}" type="slidenum">
              <a:rPr lang="hr-HR" smtClean="0"/>
              <a:t>‹#›</a:t>
            </a:fld>
            <a:endParaRPr lang="hr-HR"/>
          </a:p>
        </p:txBody>
      </p:sp>
    </p:spTree>
    <p:extLst>
      <p:ext uri="{BB962C8B-B14F-4D97-AF65-F5344CB8AC3E}">
        <p14:creationId xmlns:p14="http://schemas.microsoft.com/office/powerpoint/2010/main" val="24472208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smtClean="0"/>
              <a:t>Uredite stil naslova matrice</a:t>
            </a:r>
            <a:endParaRPr lang="en-US" dirty="0"/>
          </a:p>
        </p:txBody>
      </p:sp>
      <p:sp>
        <p:nvSpPr>
          <p:cNvPr id="3" name="Vertical Text Placeholder 2"/>
          <p:cNvSpPr>
            <a:spLocks noGrp="1"/>
          </p:cNvSpPr>
          <p:nvPr>
            <p:ph type="body" orient="vert" idx="1"/>
          </p:nvPr>
        </p:nvSpPr>
        <p:spPr/>
        <p:txBody>
          <a:bodyPr vert="eaVert"/>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4" name="Date Placeholder 3"/>
          <p:cNvSpPr>
            <a:spLocks noGrp="1"/>
          </p:cNvSpPr>
          <p:nvPr>
            <p:ph type="dt" sz="half" idx="10"/>
          </p:nvPr>
        </p:nvSpPr>
        <p:spPr/>
        <p:txBody>
          <a:bodyPr/>
          <a:lstStyle/>
          <a:p>
            <a:fld id="{C9C931D7-11DE-405B-A911-670167AA6724}" type="datetimeFigureOut">
              <a:rPr lang="hr-HR" smtClean="0"/>
              <a:t>1.12.2015.</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CC5B1095-0C58-43B5-A58C-1499FCA59ADA}" type="slidenum">
              <a:rPr lang="hr-HR" smtClean="0"/>
              <a:t>‹#›</a:t>
            </a:fld>
            <a:endParaRPr lang="hr-HR"/>
          </a:p>
        </p:txBody>
      </p:sp>
    </p:spTree>
    <p:extLst>
      <p:ext uri="{BB962C8B-B14F-4D97-AF65-F5344CB8AC3E}">
        <p14:creationId xmlns:p14="http://schemas.microsoft.com/office/powerpoint/2010/main" val="36925760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hr-HR" smtClean="0"/>
              <a:t>Uredite stil naslova matrice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4" name="Date Placeholder 3"/>
          <p:cNvSpPr>
            <a:spLocks noGrp="1"/>
          </p:cNvSpPr>
          <p:nvPr>
            <p:ph type="dt" sz="half" idx="10"/>
          </p:nvPr>
        </p:nvSpPr>
        <p:spPr/>
        <p:txBody>
          <a:bodyPr/>
          <a:lstStyle/>
          <a:p>
            <a:fld id="{C9C931D7-11DE-405B-A911-670167AA6724}" type="datetimeFigureOut">
              <a:rPr lang="hr-HR" smtClean="0"/>
              <a:t>1.12.2015.</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CC5B1095-0C58-43B5-A58C-1499FCA59ADA}" type="slidenum">
              <a:rPr lang="hr-HR" smtClean="0"/>
              <a:t>‹#›</a:t>
            </a:fld>
            <a:endParaRPr lang="hr-HR"/>
          </a:p>
        </p:txBody>
      </p:sp>
    </p:spTree>
    <p:extLst>
      <p:ext uri="{BB962C8B-B14F-4D97-AF65-F5344CB8AC3E}">
        <p14:creationId xmlns:p14="http://schemas.microsoft.com/office/powerpoint/2010/main" val="41741748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smtClean="0"/>
              <a:t>Uredite stil naslova matrice</a:t>
            </a:r>
            <a:endParaRPr lang="en-US" dirty="0"/>
          </a:p>
        </p:txBody>
      </p:sp>
      <p:sp>
        <p:nvSpPr>
          <p:cNvPr id="3" name="Content Placeholder 2"/>
          <p:cNvSpPr>
            <a:spLocks noGrp="1"/>
          </p:cNvSpPr>
          <p:nvPr>
            <p:ph idx="1"/>
          </p:nvPr>
        </p:nvSpPr>
        <p:spPr/>
        <p:txBody>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4" name="Date Placeholder 3"/>
          <p:cNvSpPr>
            <a:spLocks noGrp="1"/>
          </p:cNvSpPr>
          <p:nvPr>
            <p:ph type="dt" sz="half" idx="10"/>
          </p:nvPr>
        </p:nvSpPr>
        <p:spPr/>
        <p:txBody>
          <a:bodyPr/>
          <a:lstStyle/>
          <a:p>
            <a:fld id="{C9C931D7-11DE-405B-A911-670167AA6724}" type="datetimeFigureOut">
              <a:rPr lang="hr-HR" smtClean="0"/>
              <a:t>1.12.2015.</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CC5B1095-0C58-43B5-A58C-1499FCA59ADA}" type="slidenum">
              <a:rPr lang="hr-HR" smtClean="0"/>
              <a:t>‹#›</a:t>
            </a:fld>
            <a:endParaRPr lang="hr-HR"/>
          </a:p>
        </p:txBody>
      </p:sp>
    </p:spTree>
    <p:extLst>
      <p:ext uri="{BB962C8B-B14F-4D97-AF65-F5344CB8AC3E}">
        <p14:creationId xmlns:p14="http://schemas.microsoft.com/office/powerpoint/2010/main" val="39772436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aglavlje sekcije">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hr-HR" smtClean="0"/>
              <a:t>Uredite stil naslova matrice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r-HR" smtClean="0"/>
              <a:t>Uredite stilove teksta matrice</a:t>
            </a:r>
          </a:p>
        </p:txBody>
      </p:sp>
      <p:sp>
        <p:nvSpPr>
          <p:cNvPr id="4" name="Date Placeholder 3"/>
          <p:cNvSpPr>
            <a:spLocks noGrp="1"/>
          </p:cNvSpPr>
          <p:nvPr>
            <p:ph type="dt" sz="half" idx="10"/>
          </p:nvPr>
        </p:nvSpPr>
        <p:spPr/>
        <p:txBody>
          <a:bodyPr/>
          <a:lstStyle/>
          <a:p>
            <a:fld id="{C9C931D7-11DE-405B-A911-670167AA6724}" type="datetimeFigureOut">
              <a:rPr lang="hr-HR" smtClean="0"/>
              <a:t>1.12.2015.</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CC5B1095-0C58-43B5-A58C-1499FCA59ADA}" type="slidenum">
              <a:rPr lang="hr-HR" smtClean="0"/>
              <a:t>‹#›</a:t>
            </a:fld>
            <a:endParaRPr lang="hr-HR"/>
          </a:p>
        </p:txBody>
      </p:sp>
    </p:spTree>
    <p:extLst>
      <p:ext uri="{BB962C8B-B14F-4D97-AF65-F5344CB8AC3E}">
        <p14:creationId xmlns:p14="http://schemas.microsoft.com/office/powerpoint/2010/main" val="788802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hr-HR" smtClean="0"/>
              <a:t>Uredite stil naslova matrice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5" name="Date Placeholder 4"/>
          <p:cNvSpPr>
            <a:spLocks noGrp="1"/>
          </p:cNvSpPr>
          <p:nvPr>
            <p:ph type="dt" sz="half" idx="10"/>
          </p:nvPr>
        </p:nvSpPr>
        <p:spPr/>
        <p:txBody>
          <a:bodyPr/>
          <a:lstStyle/>
          <a:p>
            <a:fld id="{C9C931D7-11DE-405B-A911-670167AA6724}" type="datetimeFigureOut">
              <a:rPr lang="hr-HR" smtClean="0"/>
              <a:t>1.12.2015.</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CC5B1095-0C58-43B5-A58C-1499FCA59ADA}" type="slidenum">
              <a:rPr lang="hr-HR" smtClean="0"/>
              <a:t>‹#›</a:t>
            </a:fld>
            <a:endParaRPr lang="hr-HR"/>
          </a:p>
        </p:txBody>
      </p:sp>
    </p:spTree>
    <p:extLst>
      <p:ext uri="{BB962C8B-B14F-4D97-AF65-F5344CB8AC3E}">
        <p14:creationId xmlns:p14="http://schemas.microsoft.com/office/powerpoint/2010/main" val="3707658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hr-HR" smtClean="0"/>
              <a:t>Uredite stil naslova matrice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Uredite stilove teksta matrice</a:t>
            </a:r>
          </a:p>
        </p:txBody>
      </p:sp>
      <p:sp>
        <p:nvSpPr>
          <p:cNvPr id="4" name="Content Placeholder 3"/>
          <p:cNvSpPr>
            <a:spLocks noGrp="1"/>
          </p:cNvSpPr>
          <p:nvPr>
            <p:ph sz="half" idx="2"/>
          </p:nvPr>
        </p:nvSpPr>
        <p:spPr>
          <a:xfrm>
            <a:off x="913795" y="2912232"/>
            <a:ext cx="5107208" cy="2878968"/>
          </a:xfrm>
        </p:spPr>
        <p:txBody>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Uredite stilove teksta matrice</a:t>
            </a:r>
          </a:p>
        </p:txBody>
      </p:sp>
      <p:sp>
        <p:nvSpPr>
          <p:cNvPr id="6" name="Content Placeholder 5"/>
          <p:cNvSpPr>
            <a:spLocks noGrp="1"/>
          </p:cNvSpPr>
          <p:nvPr>
            <p:ph sz="quarter" idx="4"/>
          </p:nvPr>
        </p:nvSpPr>
        <p:spPr>
          <a:xfrm>
            <a:off x="6172200" y="2912232"/>
            <a:ext cx="5095357" cy="2878968"/>
          </a:xfrm>
        </p:spPr>
        <p:txBody>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7" name="Date Placeholder 6"/>
          <p:cNvSpPr>
            <a:spLocks noGrp="1"/>
          </p:cNvSpPr>
          <p:nvPr>
            <p:ph type="dt" sz="half" idx="10"/>
          </p:nvPr>
        </p:nvSpPr>
        <p:spPr/>
        <p:txBody>
          <a:bodyPr/>
          <a:lstStyle/>
          <a:p>
            <a:fld id="{C9C931D7-11DE-405B-A911-670167AA6724}" type="datetimeFigureOut">
              <a:rPr lang="hr-HR" smtClean="0"/>
              <a:t>1.12.2015.</a:t>
            </a:fld>
            <a:endParaRPr lang="hr-HR"/>
          </a:p>
        </p:txBody>
      </p:sp>
      <p:sp>
        <p:nvSpPr>
          <p:cNvPr id="8" name="Footer Placeholder 7"/>
          <p:cNvSpPr>
            <a:spLocks noGrp="1"/>
          </p:cNvSpPr>
          <p:nvPr>
            <p:ph type="ftr" sz="quarter" idx="11"/>
          </p:nvPr>
        </p:nvSpPr>
        <p:spPr/>
        <p:txBody>
          <a:bodyPr/>
          <a:lstStyle/>
          <a:p>
            <a:endParaRPr lang="hr-HR"/>
          </a:p>
        </p:txBody>
      </p:sp>
      <p:sp>
        <p:nvSpPr>
          <p:cNvPr id="9" name="Slide Number Placeholder 8"/>
          <p:cNvSpPr>
            <a:spLocks noGrp="1"/>
          </p:cNvSpPr>
          <p:nvPr>
            <p:ph type="sldNum" sz="quarter" idx="12"/>
          </p:nvPr>
        </p:nvSpPr>
        <p:spPr/>
        <p:txBody>
          <a:bodyPr/>
          <a:lstStyle/>
          <a:p>
            <a:fld id="{CC5B1095-0C58-43B5-A58C-1499FCA59ADA}" type="slidenum">
              <a:rPr lang="hr-HR" smtClean="0"/>
              <a:t>‹#›</a:t>
            </a:fld>
            <a:endParaRPr lang="hr-HR"/>
          </a:p>
        </p:txBody>
      </p:sp>
    </p:spTree>
    <p:extLst>
      <p:ext uri="{BB962C8B-B14F-4D97-AF65-F5344CB8AC3E}">
        <p14:creationId xmlns:p14="http://schemas.microsoft.com/office/powerpoint/2010/main" val="28303905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smtClean="0"/>
              <a:t>Uredite stil naslova matrice</a:t>
            </a:r>
            <a:endParaRPr lang="en-US" dirty="0"/>
          </a:p>
        </p:txBody>
      </p:sp>
      <p:sp>
        <p:nvSpPr>
          <p:cNvPr id="3" name="Date Placeholder 2"/>
          <p:cNvSpPr>
            <a:spLocks noGrp="1"/>
          </p:cNvSpPr>
          <p:nvPr>
            <p:ph type="dt" sz="half" idx="10"/>
          </p:nvPr>
        </p:nvSpPr>
        <p:spPr/>
        <p:txBody>
          <a:bodyPr/>
          <a:lstStyle/>
          <a:p>
            <a:fld id="{C9C931D7-11DE-405B-A911-670167AA6724}" type="datetimeFigureOut">
              <a:rPr lang="hr-HR" smtClean="0"/>
              <a:t>1.12.2015.</a:t>
            </a:fld>
            <a:endParaRPr lang="hr-HR"/>
          </a:p>
        </p:txBody>
      </p:sp>
      <p:sp>
        <p:nvSpPr>
          <p:cNvPr id="4" name="Footer Placeholder 3"/>
          <p:cNvSpPr>
            <a:spLocks noGrp="1"/>
          </p:cNvSpPr>
          <p:nvPr>
            <p:ph type="ftr" sz="quarter" idx="11"/>
          </p:nvPr>
        </p:nvSpPr>
        <p:spPr/>
        <p:txBody>
          <a:bodyPr/>
          <a:lstStyle/>
          <a:p>
            <a:endParaRPr lang="hr-HR"/>
          </a:p>
        </p:txBody>
      </p:sp>
      <p:sp>
        <p:nvSpPr>
          <p:cNvPr id="5" name="Slide Number Placeholder 4"/>
          <p:cNvSpPr>
            <a:spLocks noGrp="1"/>
          </p:cNvSpPr>
          <p:nvPr>
            <p:ph type="sldNum" sz="quarter" idx="12"/>
          </p:nvPr>
        </p:nvSpPr>
        <p:spPr/>
        <p:txBody>
          <a:bodyPr/>
          <a:lstStyle/>
          <a:p>
            <a:fld id="{CC5B1095-0C58-43B5-A58C-1499FCA59ADA}" type="slidenum">
              <a:rPr lang="hr-HR" smtClean="0"/>
              <a:t>‹#›</a:t>
            </a:fld>
            <a:endParaRPr lang="hr-HR"/>
          </a:p>
        </p:txBody>
      </p:sp>
    </p:spTree>
    <p:extLst>
      <p:ext uri="{BB962C8B-B14F-4D97-AF65-F5344CB8AC3E}">
        <p14:creationId xmlns:p14="http://schemas.microsoft.com/office/powerpoint/2010/main" val="5288770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C931D7-11DE-405B-A911-670167AA6724}" type="datetimeFigureOut">
              <a:rPr lang="hr-HR" smtClean="0"/>
              <a:t>1.12.2015.</a:t>
            </a:fld>
            <a:endParaRPr lang="hr-HR"/>
          </a:p>
        </p:txBody>
      </p:sp>
      <p:sp>
        <p:nvSpPr>
          <p:cNvPr id="3" name="Footer Placeholder 2"/>
          <p:cNvSpPr>
            <a:spLocks noGrp="1"/>
          </p:cNvSpPr>
          <p:nvPr>
            <p:ph type="ftr" sz="quarter" idx="11"/>
          </p:nvPr>
        </p:nvSpPr>
        <p:spPr/>
        <p:txBody>
          <a:bodyPr/>
          <a:lstStyle/>
          <a:p>
            <a:endParaRPr lang="hr-HR"/>
          </a:p>
        </p:txBody>
      </p:sp>
      <p:sp>
        <p:nvSpPr>
          <p:cNvPr id="4" name="Slide Number Placeholder 3"/>
          <p:cNvSpPr>
            <a:spLocks noGrp="1"/>
          </p:cNvSpPr>
          <p:nvPr>
            <p:ph type="sldNum" sz="quarter" idx="12"/>
          </p:nvPr>
        </p:nvSpPr>
        <p:spPr/>
        <p:txBody>
          <a:bodyPr/>
          <a:lstStyle/>
          <a:p>
            <a:fld id="{CC5B1095-0C58-43B5-A58C-1499FCA59ADA}" type="slidenum">
              <a:rPr lang="hr-HR" smtClean="0"/>
              <a:t>‹#›</a:t>
            </a:fld>
            <a:endParaRPr lang="hr-HR"/>
          </a:p>
        </p:txBody>
      </p:sp>
    </p:spTree>
    <p:extLst>
      <p:ext uri="{BB962C8B-B14F-4D97-AF65-F5344CB8AC3E}">
        <p14:creationId xmlns:p14="http://schemas.microsoft.com/office/powerpoint/2010/main" val="37337232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hr-HR" smtClean="0"/>
              <a:t>Uredite stil naslova matrice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smtClean="0"/>
              <a:t>Uredite stilove teksta matrice</a:t>
            </a:r>
          </a:p>
        </p:txBody>
      </p:sp>
      <p:sp>
        <p:nvSpPr>
          <p:cNvPr id="5" name="Date Placeholder 4"/>
          <p:cNvSpPr>
            <a:spLocks noGrp="1"/>
          </p:cNvSpPr>
          <p:nvPr>
            <p:ph type="dt" sz="half" idx="10"/>
          </p:nvPr>
        </p:nvSpPr>
        <p:spPr/>
        <p:txBody>
          <a:bodyPr/>
          <a:lstStyle/>
          <a:p>
            <a:fld id="{C9C931D7-11DE-405B-A911-670167AA6724}" type="datetimeFigureOut">
              <a:rPr lang="hr-HR" smtClean="0"/>
              <a:t>1.12.2015.</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CC5B1095-0C58-43B5-A58C-1499FCA59ADA}" type="slidenum">
              <a:rPr lang="hr-HR" smtClean="0"/>
              <a:t>‹#›</a:t>
            </a:fld>
            <a:endParaRPr lang="hr-HR"/>
          </a:p>
        </p:txBody>
      </p:sp>
    </p:spTree>
    <p:extLst>
      <p:ext uri="{BB962C8B-B14F-4D97-AF65-F5344CB8AC3E}">
        <p14:creationId xmlns:p14="http://schemas.microsoft.com/office/powerpoint/2010/main" val="22523202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Slika s opisom">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hr-HR" smtClean="0"/>
              <a:t>Uredite stil naslova matrice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r-HR" smtClean="0"/>
              <a:t>Kliknite ikonu da biste dodali  sliku</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smtClean="0"/>
              <a:t>Uredite stilove teksta matrice</a:t>
            </a:r>
          </a:p>
        </p:txBody>
      </p:sp>
      <p:sp>
        <p:nvSpPr>
          <p:cNvPr id="5" name="Date Placeholder 4"/>
          <p:cNvSpPr>
            <a:spLocks noGrp="1"/>
          </p:cNvSpPr>
          <p:nvPr>
            <p:ph type="dt" sz="half" idx="10"/>
          </p:nvPr>
        </p:nvSpPr>
        <p:spPr/>
        <p:txBody>
          <a:bodyPr/>
          <a:lstStyle/>
          <a:p>
            <a:fld id="{C9C931D7-11DE-405B-A911-670167AA6724}" type="datetimeFigureOut">
              <a:rPr lang="hr-HR" smtClean="0"/>
              <a:t>1.12.2015.</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CC5B1095-0C58-43B5-A58C-1499FCA59ADA}" type="slidenum">
              <a:rPr lang="hr-HR" smtClean="0"/>
              <a:t>‹#›</a:t>
            </a:fld>
            <a:endParaRPr lang="hr-HR"/>
          </a:p>
        </p:txBody>
      </p:sp>
    </p:spTree>
    <p:extLst>
      <p:ext uri="{BB962C8B-B14F-4D97-AF65-F5344CB8AC3E}">
        <p14:creationId xmlns:p14="http://schemas.microsoft.com/office/powerpoint/2010/main" val="15014494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hr-HR" smtClean="0"/>
              <a:t>Uredite stil naslova matrice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C9C931D7-11DE-405B-A911-670167AA6724}" type="datetimeFigureOut">
              <a:rPr lang="hr-HR" smtClean="0"/>
              <a:t>1.12.2015.</a:t>
            </a:fld>
            <a:endParaRPr lang="hr-HR"/>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hr-HR"/>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CC5B1095-0C58-43B5-A58C-1499FCA59ADA}" type="slidenum">
              <a:rPr lang="hr-HR" smtClean="0"/>
              <a:t>‹#›</a:t>
            </a:fld>
            <a:endParaRPr lang="hr-HR"/>
          </a:p>
        </p:txBody>
      </p:sp>
    </p:spTree>
    <p:extLst>
      <p:ext uri="{BB962C8B-B14F-4D97-AF65-F5344CB8AC3E}">
        <p14:creationId xmlns:p14="http://schemas.microsoft.com/office/powerpoint/2010/main" val="1116566485"/>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cstate="email">
            <a:duotone>
              <a:schemeClr val="bg2">
                <a:shade val="18000"/>
                <a:satMod val="160000"/>
                <a:lumMod val="28000"/>
              </a:schemeClr>
              <a:schemeClr val="bg2">
                <a:tint val="95000"/>
                <a:satMod val="160000"/>
                <a:lumMod val="116000"/>
              </a:schemeClr>
            </a:duotone>
            <a:extLst>
              <a:ext uri="{BEBA8EAE-BF5A-486C-A8C5-ECC9F3942E4B}">
                <a14:imgProps xmlns:a14="http://schemas.microsoft.com/office/drawing/2010/main">
                  <a14:imgLayer r:embed="rId3">
                    <a14:imgEffect>
                      <a14:colorTemperature colorTemp="6400"/>
                    </a14:imgEffect>
                    <a14:imgEffect>
                      <a14:saturation sat="233000"/>
                    </a14:imgEffect>
                  </a14:imgLayer>
                </a14:imgProps>
              </a:ex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sp>
        <p:nvSpPr>
          <p:cNvPr id="2" name="Naslov 1"/>
          <p:cNvSpPr>
            <a:spLocks noGrp="1"/>
          </p:cNvSpPr>
          <p:nvPr>
            <p:ph type="ctrTitle"/>
          </p:nvPr>
        </p:nvSpPr>
        <p:spPr>
          <a:xfrm>
            <a:off x="1435100" y="270919"/>
            <a:ext cx="9324000" cy="1836897"/>
          </a:xfrm>
          <a:solidFill>
            <a:schemeClr val="accent2">
              <a:lumMod val="20000"/>
              <a:lumOff val="80000"/>
            </a:schemeClr>
          </a:solidFill>
        </p:spPr>
        <p:style>
          <a:lnRef idx="2">
            <a:schemeClr val="accent2"/>
          </a:lnRef>
          <a:fillRef idx="1">
            <a:schemeClr val="lt1"/>
          </a:fillRef>
          <a:effectRef idx="0">
            <a:schemeClr val="accent2"/>
          </a:effectRef>
          <a:fontRef idx="minor">
            <a:schemeClr val="dk1"/>
          </a:fontRef>
        </p:style>
        <p:txBody>
          <a:bodyPr>
            <a:normAutofit fontScale="90000"/>
          </a:bodyPr>
          <a:lstStyle/>
          <a:p>
            <a:r>
              <a:rPr lang="hr-HR" i="1"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Comic Sans MS" panose="030F0702030302020204" pitchFamily="66" charset="0"/>
              </a:rPr>
              <a:t>TERENSKA NASTAVA</a:t>
            </a:r>
            <a:r>
              <a:rPr lang="hr-HR"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Comic Sans MS" panose="030F0702030302020204" pitchFamily="66" charset="0"/>
              </a:rPr>
              <a:t/>
            </a:r>
            <a:br>
              <a:rPr lang="hr-HR"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Comic Sans MS" panose="030F0702030302020204" pitchFamily="66" charset="0"/>
              </a:rPr>
            </a:br>
            <a:r>
              <a:rPr lang="hr-HR"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Comic Sans MS" panose="030F0702030302020204" pitchFamily="66" charset="0"/>
              </a:rPr>
              <a:t>HRVATSKO ZAGORJE </a:t>
            </a:r>
            <a:r>
              <a:rPr lang="hr-HR" i="1"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Comic Sans MS" panose="030F0702030302020204" pitchFamily="66" charset="0"/>
              </a:rPr>
              <a:t>(4.11.2015)</a:t>
            </a:r>
            <a:endParaRPr lang="hr-HR" i="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Comic Sans MS" panose="030F0702030302020204" pitchFamily="66" charset="0"/>
            </a:endParaRPr>
          </a:p>
        </p:txBody>
      </p:sp>
      <p:sp>
        <p:nvSpPr>
          <p:cNvPr id="3" name="Podnaslov 2"/>
          <p:cNvSpPr>
            <a:spLocks noGrp="1"/>
          </p:cNvSpPr>
          <p:nvPr>
            <p:ph type="subTitle" idx="1"/>
          </p:nvPr>
        </p:nvSpPr>
        <p:spPr>
          <a:xfrm>
            <a:off x="1435100" y="2260275"/>
            <a:ext cx="9324000" cy="796038"/>
          </a:xfrm>
        </p:spPr>
        <p:txBody>
          <a:bodyPr>
            <a:normAutofit/>
          </a:bodyPr>
          <a:lstStyle/>
          <a:p>
            <a:r>
              <a:rPr lang="hr-HR" sz="3200" noProof="1" smtClean="0">
                <a:latin typeface="Comic Sans MS" panose="030F0702030302020204" pitchFamily="66" charset="0"/>
              </a:rPr>
              <a:t>Mia Budimir i Maja Pavlinušić</a:t>
            </a:r>
            <a:endParaRPr lang="hr-HR" sz="3200" noProof="1">
              <a:latin typeface="Comic Sans MS" panose="030F0702030302020204" pitchFamily="66" charset="0"/>
            </a:endParaRPr>
          </a:p>
        </p:txBody>
      </p:sp>
      <p:pic>
        <p:nvPicPr>
          <p:cNvPr id="8" name="Slika 7"/>
          <p:cNvPicPr>
            <a:picLocks noChangeAspect="1"/>
          </p:cNvPicPr>
          <p:nvPr/>
        </p:nvPicPr>
        <p:blipFill>
          <a:blip r:embed="rId4"/>
          <a:stretch>
            <a:fillRect/>
          </a:stretch>
        </p:blipFill>
        <p:spPr>
          <a:xfrm>
            <a:off x="4329112" y="3208772"/>
            <a:ext cx="3316288" cy="3141228"/>
          </a:xfrm>
          <a:prstGeom prst="rect">
            <a:avLst/>
          </a:prstGeom>
        </p:spPr>
      </p:pic>
    </p:spTree>
    <p:extLst>
      <p:ext uri="{BB962C8B-B14F-4D97-AF65-F5344CB8AC3E}">
        <p14:creationId xmlns:p14="http://schemas.microsoft.com/office/powerpoint/2010/main" val="404945871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060952" y="28272"/>
            <a:ext cx="6617536" cy="1326321"/>
          </a:xfrm>
        </p:spPr>
        <p:txBody>
          <a:bodyPr/>
          <a:lstStyle/>
          <a:p>
            <a:r>
              <a:rPr lang="hr-HR" dirty="0" smtClean="0">
                <a:latin typeface="Comic Sans MS" panose="030F0702030302020204" pitchFamily="66" charset="0"/>
              </a:rPr>
              <a:t>Novi dvori </a:t>
            </a:r>
            <a:endParaRPr lang="hr-HR" dirty="0">
              <a:latin typeface="Comic Sans MS" panose="030F0702030302020204" pitchFamily="66" charset="0"/>
            </a:endParaRPr>
          </a:p>
        </p:txBody>
      </p:sp>
      <p:sp>
        <p:nvSpPr>
          <p:cNvPr id="3" name="Rezervirano mjesto sadržaja 2"/>
          <p:cNvSpPr>
            <a:spLocks noGrp="1"/>
          </p:cNvSpPr>
          <p:nvPr>
            <p:ph idx="1"/>
          </p:nvPr>
        </p:nvSpPr>
        <p:spPr>
          <a:xfrm>
            <a:off x="761395" y="1506857"/>
            <a:ext cx="10353762" cy="3695136"/>
          </a:xfrm>
        </p:spPr>
        <p:txBody>
          <a:bodyPr>
            <a:normAutofit/>
          </a:bodyPr>
          <a:lstStyle/>
          <a:p>
            <a:pPr marL="0" indent="0">
              <a:buNone/>
            </a:pPr>
            <a:r>
              <a:rPr lang="hr-HR" sz="2400" dirty="0" smtClean="0">
                <a:latin typeface="Comic Sans MS" panose="030F0702030302020204" pitchFamily="66" charset="0"/>
              </a:rPr>
              <a:t>			- smješteni su u Zaprešiću</a:t>
            </a:r>
          </a:p>
          <a:p>
            <a:pPr>
              <a:buFontTx/>
              <a:buChar char="-"/>
            </a:pPr>
            <a:r>
              <a:rPr lang="hr-HR" sz="2400" dirty="0" smtClean="0">
                <a:latin typeface="Comic Sans MS" panose="030F0702030302020204" pitchFamily="66" charset="0"/>
              </a:rPr>
              <a:t>Novi dvori su zapravo stare građevine okružene prirodom</a:t>
            </a:r>
          </a:p>
          <a:p>
            <a:pPr marL="0" indent="0">
              <a:buNone/>
            </a:pPr>
            <a:r>
              <a:rPr lang="hr-HR" sz="2400" dirty="0" smtClean="0">
                <a:latin typeface="Comic Sans MS" panose="030F0702030302020204" pitchFamily="66" charset="0"/>
              </a:rPr>
              <a:t>- ban Josip Jelačić obnovio ih je, te su njegove kćeri poklonile Nove dvore hrvatskom narodu</a:t>
            </a:r>
          </a:p>
          <a:p>
            <a:pPr marL="0" indent="0">
              <a:buNone/>
            </a:pPr>
            <a:r>
              <a:rPr lang="hr-HR" sz="2400" dirty="0" smtClean="0">
                <a:latin typeface="Comic Sans MS" panose="030F0702030302020204" pitchFamily="66" charset="0"/>
              </a:rPr>
              <a:t>- poznati su i kao šetališta za odmor i rekreaciju</a:t>
            </a:r>
          </a:p>
          <a:p>
            <a:pPr marL="0" indent="0">
              <a:buNone/>
            </a:pPr>
            <a:r>
              <a:rPr lang="hr-HR" sz="2400" dirty="0" smtClean="0">
                <a:latin typeface="Comic Sans MS" panose="030F0702030302020204" pitchFamily="66" charset="0"/>
              </a:rPr>
              <a:t>- ondje je također sahranjen ban Josip Jelačić i njegova kćer Ana</a:t>
            </a:r>
            <a:endParaRPr lang="hr-HR" sz="2400" dirty="0">
              <a:latin typeface="Comic Sans MS" panose="030F0702030302020204" pitchFamily="66" charset="0"/>
            </a:endParaRPr>
          </a:p>
        </p:txBody>
      </p:sp>
      <p:pic>
        <p:nvPicPr>
          <p:cNvPr id="4" name="Slika 3"/>
          <p:cNvPicPr>
            <a:picLocks noChangeAspect="1"/>
          </p:cNvPicPr>
          <p:nvPr/>
        </p:nvPicPr>
        <p:blipFill>
          <a:blip r:embed="rId2"/>
          <a:stretch>
            <a:fillRect/>
          </a:stretch>
        </p:blipFill>
        <p:spPr>
          <a:xfrm>
            <a:off x="8889918" y="155650"/>
            <a:ext cx="3154558" cy="2224142"/>
          </a:xfrm>
          <a:prstGeom prst="rect">
            <a:avLst/>
          </a:prstGeom>
        </p:spPr>
      </p:pic>
      <p:sp>
        <p:nvSpPr>
          <p:cNvPr id="5" name="AutoShape 2" descr="Slikovni rezultat za novi dvori"/>
          <p:cNvSpPr>
            <a:spLocks noChangeAspect="1" noChangeArrowheads="1"/>
          </p:cNvSpPr>
          <p:nvPr/>
        </p:nvSpPr>
        <p:spPr bwMode="auto">
          <a:xfrm>
            <a:off x="761395" y="19545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r-HR"/>
          </a:p>
        </p:txBody>
      </p:sp>
      <p:pic>
        <p:nvPicPr>
          <p:cNvPr id="6" name="Slika 5"/>
          <p:cNvPicPr>
            <a:picLocks noChangeAspect="1"/>
          </p:cNvPicPr>
          <p:nvPr/>
        </p:nvPicPr>
        <p:blipFill>
          <a:blip r:embed="rId3"/>
          <a:stretch>
            <a:fillRect/>
          </a:stretch>
        </p:blipFill>
        <p:spPr>
          <a:xfrm>
            <a:off x="9233710" y="4705350"/>
            <a:ext cx="2466975" cy="1847850"/>
          </a:xfrm>
          <a:prstGeom prst="rect">
            <a:avLst/>
          </a:prstGeom>
        </p:spPr>
      </p:pic>
      <p:pic>
        <p:nvPicPr>
          <p:cNvPr id="7" name="Slika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30047" y="4707758"/>
            <a:ext cx="1701800" cy="2030827"/>
          </a:xfrm>
          <a:prstGeom prst="rect">
            <a:avLst/>
          </a:prstGeom>
        </p:spPr>
      </p:pic>
      <p:pic>
        <p:nvPicPr>
          <p:cNvPr id="8" name="Slika 7"/>
          <p:cNvPicPr>
            <a:picLocks noChangeAspect="1"/>
          </p:cNvPicPr>
          <p:nvPr/>
        </p:nvPicPr>
        <p:blipFill>
          <a:blip r:embed="rId5"/>
          <a:stretch>
            <a:fillRect/>
          </a:stretch>
        </p:blipFill>
        <p:spPr>
          <a:xfrm>
            <a:off x="2755598" y="4951646"/>
            <a:ext cx="2222802" cy="1601554"/>
          </a:xfrm>
          <a:prstGeom prst="rect">
            <a:avLst/>
          </a:prstGeom>
        </p:spPr>
      </p:pic>
      <p:pic>
        <p:nvPicPr>
          <p:cNvPr id="9" name="Slika 8"/>
          <p:cNvPicPr>
            <a:picLocks noChangeAspect="1"/>
          </p:cNvPicPr>
          <p:nvPr/>
        </p:nvPicPr>
        <p:blipFill>
          <a:blip r:embed="rId6"/>
          <a:stretch>
            <a:fillRect/>
          </a:stretch>
        </p:blipFill>
        <p:spPr>
          <a:xfrm>
            <a:off x="5844657" y="4953000"/>
            <a:ext cx="2133600" cy="1600200"/>
          </a:xfrm>
          <a:prstGeom prst="rect">
            <a:avLst/>
          </a:prstGeom>
        </p:spPr>
      </p:pic>
      <p:pic>
        <p:nvPicPr>
          <p:cNvPr id="10" name="Slika 9"/>
          <p:cNvPicPr>
            <a:picLocks noChangeAspect="1"/>
          </p:cNvPicPr>
          <p:nvPr/>
        </p:nvPicPr>
        <p:blipFill>
          <a:blip r:embed="rId7"/>
          <a:stretch>
            <a:fillRect/>
          </a:stretch>
        </p:blipFill>
        <p:spPr>
          <a:xfrm>
            <a:off x="66157" y="180536"/>
            <a:ext cx="2466975" cy="1857375"/>
          </a:xfrm>
          <a:prstGeom prst="rect">
            <a:avLst/>
          </a:prstGeom>
        </p:spPr>
      </p:pic>
    </p:spTree>
    <p:extLst>
      <p:ext uri="{BB962C8B-B14F-4D97-AF65-F5344CB8AC3E}">
        <p14:creationId xmlns:p14="http://schemas.microsoft.com/office/powerpoint/2010/main" val="213770051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crush"/>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774096" y="3383"/>
            <a:ext cx="10353761" cy="1326321"/>
          </a:xfrm>
        </p:spPr>
        <p:txBody>
          <a:bodyPr/>
          <a:lstStyle/>
          <a:p>
            <a:r>
              <a:rPr lang="hr-HR" dirty="0" smtClean="0">
                <a:latin typeface="Comic Sans MS" panose="030F0702030302020204" pitchFamily="66" charset="0"/>
              </a:rPr>
              <a:t>MUZEJ KRAPINSKIH NEANDERTALACA KRANEAMUS</a:t>
            </a:r>
            <a:endParaRPr lang="hr-HR" dirty="0">
              <a:latin typeface="Comic Sans MS" panose="030F0702030302020204" pitchFamily="66" charset="0"/>
            </a:endParaRPr>
          </a:p>
        </p:txBody>
      </p:sp>
      <p:sp>
        <p:nvSpPr>
          <p:cNvPr id="3" name="Rezervirano mjesto sadržaja 2"/>
          <p:cNvSpPr>
            <a:spLocks noGrp="1"/>
          </p:cNvSpPr>
          <p:nvPr>
            <p:ph idx="1"/>
          </p:nvPr>
        </p:nvSpPr>
        <p:spPr>
          <a:xfrm>
            <a:off x="465053" y="1134734"/>
            <a:ext cx="9959107" cy="4318000"/>
          </a:xfrm>
        </p:spPr>
        <p:txBody>
          <a:bodyPr>
            <a:normAutofit fontScale="92500" lnSpcReduction="10000"/>
          </a:bodyPr>
          <a:lstStyle/>
          <a:p>
            <a:pPr marL="0" indent="0">
              <a:buNone/>
            </a:pPr>
            <a:r>
              <a:rPr lang="hr-HR" sz="2400" dirty="0" smtClean="0">
                <a:latin typeface="Comic Sans MS" panose="030F0702030302020204" pitchFamily="66" charset="0"/>
              </a:rPr>
              <a:t>- najstarije nalazište iz starijeg kamenog doba u Hrvatskoj</a:t>
            </a:r>
          </a:p>
          <a:p>
            <a:pPr>
              <a:buFontTx/>
              <a:buChar char="-"/>
            </a:pPr>
            <a:r>
              <a:rPr lang="hr-HR" sz="2400" noProof="1" smtClean="0">
                <a:latin typeface="Comic Sans MS" panose="030F0702030302020204" pitchFamily="66" charset="0"/>
              </a:rPr>
              <a:t>23.8.1899. pronađeni su ostatci neandertalaca u špilji na </a:t>
            </a:r>
          </a:p>
          <a:p>
            <a:pPr marL="0" indent="0">
              <a:buNone/>
            </a:pPr>
            <a:r>
              <a:rPr lang="hr-HR" sz="2400" noProof="1" smtClean="0">
                <a:latin typeface="Comic Sans MS" panose="030F0702030302020204" pitchFamily="66" charset="0"/>
              </a:rPr>
              <a:t>Hušnjakovu brijegu</a:t>
            </a:r>
          </a:p>
          <a:p>
            <a:pPr marL="0" indent="0">
              <a:buNone/>
            </a:pPr>
            <a:r>
              <a:rPr lang="hr-HR" sz="2400" noProof="1" smtClean="0">
                <a:latin typeface="Comic Sans MS" panose="030F0702030302020204" pitchFamily="66" charset="0"/>
              </a:rPr>
              <a:t>- Dragutin Gorjanović - Kramberger ondje je otkrio kosti mnogih životinja  i ostatke iz starijeg kamenog doba</a:t>
            </a:r>
          </a:p>
          <a:p>
            <a:pPr marL="0" indent="0">
              <a:buNone/>
            </a:pPr>
            <a:r>
              <a:rPr lang="hr-HR" sz="2400" noProof="1" smtClean="0">
                <a:latin typeface="Comic Sans MS" panose="030F0702030302020204" pitchFamily="66" charset="0"/>
              </a:rPr>
              <a:t>- krapinski neandertalac živio je u ledenom dobu  (doba kada je Zemlju prekrivao led i snijeg)</a:t>
            </a:r>
          </a:p>
          <a:p>
            <a:pPr marL="0" indent="0">
              <a:buNone/>
            </a:pPr>
            <a:r>
              <a:rPr lang="hr-HR" sz="2400" noProof="1" smtClean="0">
                <a:latin typeface="Comic Sans MS" panose="030F0702030302020204" pitchFamily="66" charset="0"/>
              </a:rPr>
              <a:t>- špilja na Hušnjakovu brijegu najveće je nalazište kostiju </a:t>
            </a:r>
            <a:r>
              <a:rPr lang="hr-HR" sz="2400" dirty="0" smtClean="0">
                <a:latin typeface="Comic Sans MS" panose="030F0702030302020204" pitchFamily="66" charset="0"/>
              </a:rPr>
              <a:t>na cijelome svijetu</a:t>
            </a:r>
          </a:p>
          <a:p>
            <a:pPr marL="0" indent="0">
              <a:buNone/>
            </a:pPr>
            <a:endParaRPr lang="hr-HR" dirty="0" smtClean="0">
              <a:latin typeface="Comic Sans MS" panose="030F0702030302020204" pitchFamily="66" charset="0"/>
            </a:endParaRPr>
          </a:p>
          <a:p>
            <a:pPr marL="0" indent="0">
              <a:buNone/>
            </a:pPr>
            <a:endParaRPr lang="hr-HR" dirty="0" smtClean="0"/>
          </a:p>
          <a:p>
            <a:pPr marL="0" indent="0">
              <a:buNone/>
            </a:pPr>
            <a:endParaRPr lang="hr-HR" b="1" dirty="0"/>
          </a:p>
        </p:txBody>
      </p:sp>
      <p:pic>
        <p:nvPicPr>
          <p:cNvPr id="4" name="Slika 3"/>
          <p:cNvPicPr>
            <a:picLocks noChangeAspect="1"/>
          </p:cNvPicPr>
          <p:nvPr/>
        </p:nvPicPr>
        <p:blipFill>
          <a:blip r:embed="rId2"/>
          <a:stretch>
            <a:fillRect/>
          </a:stretch>
        </p:blipFill>
        <p:spPr>
          <a:xfrm>
            <a:off x="10001250" y="4578350"/>
            <a:ext cx="2190750" cy="2095500"/>
          </a:xfrm>
          <a:prstGeom prst="rect">
            <a:avLst/>
          </a:prstGeom>
        </p:spPr>
      </p:pic>
      <p:pic>
        <p:nvPicPr>
          <p:cNvPr id="5" name="Slika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369754"/>
            <a:ext cx="2540605" cy="1488246"/>
          </a:xfrm>
          <a:prstGeom prst="rect">
            <a:avLst/>
          </a:prstGeom>
        </p:spPr>
      </p:pic>
      <p:pic>
        <p:nvPicPr>
          <p:cNvPr id="6" name="Slika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29680" y="1085850"/>
            <a:ext cx="2705100" cy="1435100"/>
          </a:xfrm>
          <a:prstGeom prst="rect">
            <a:avLst/>
          </a:prstGeom>
        </p:spPr>
      </p:pic>
    </p:spTree>
    <p:extLst>
      <p:ext uri="{BB962C8B-B14F-4D97-AF65-F5344CB8AC3E}">
        <p14:creationId xmlns:p14="http://schemas.microsoft.com/office/powerpoint/2010/main" val="147561063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229244" y="1295400"/>
            <a:ext cx="9733512" cy="2214563"/>
          </a:xfrm>
        </p:spPr>
        <p:txBody>
          <a:bodyPr/>
          <a:lstStyle/>
          <a:p>
            <a:r>
              <a:rPr lang="hr-HR" dirty="0" smtClean="0">
                <a:latin typeface="Comic Sans MS" panose="030F0702030302020204" pitchFamily="66" charset="0"/>
              </a:rPr>
              <a:t>KRAPINSKI NEANDERTALAC</a:t>
            </a:r>
            <a:br>
              <a:rPr lang="hr-HR" dirty="0" smtClean="0">
                <a:latin typeface="Comic Sans MS" panose="030F0702030302020204" pitchFamily="66" charset="0"/>
              </a:rPr>
            </a:br>
            <a:endParaRPr lang="hr-HR" dirty="0">
              <a:latin typeface="Comic Sans MS" panose="030F0702030302020204" pitchFamily="66" charset="0"/>
            </a:endParaRPr>
          </a:p>
        </p:txBody>
      </p:sp>
      <p:sp>
        <p:nvSpPr>
          <p:cNvPr id="3" name="Rezervirano mjesto teksta 2"/>
          <p:cNvSpPr>
            <a:spLocks noGrp="1"/>
          </p:cNvSpPr>
          <p:nvPr>
            <p:ph type="body" idx="1"/>
          </p:nvPr>
        </p:nvSpPr>
        <p:spPr>
          <a:xfrm>
            <a:off x="1229244" y="3378200"/>
            <a:ext cx="9733512" cy="3251200"/>
          </a:xfrm>
        </p:spPr>
        <p:txBody>
          <a:bodyPr/>
          <a:lstStyle/>
          <a:p>
            <a:r>
              <a:rPr lang="hr-HR" dirty="0">
                <a:latin typeface="Comic Sans MS" panose="030F0702030302020204" pitchFamily="66" charset="0"/>
              </a:rPr>
              <a:t>- živjeli su u hordama ili čoporima</a:t>
            </a:r>
          </a:p>
          <a:p>
            <a:r>
              <a:rPr lang="hr-HR" dirty="0">
                <a:latin typeface="Comic Sans MS" panose="030F0702030302020204" pitchFamily="66" charset="0"/>
              </a:rPr>
              <a:t>- umirali su u dobi od 30 do 45 godina</a:t>
            </a:r>
          </a:p>
          <a:p>
            <a:pPr marL="342900" indent="-342900">
              <a:buFontTx/>
              <a:buChar char="-"/>
            </a:pPr>
            <a:r>
              <a:rPr lang="hr-HR" dirty="0">
                <a:latin typeface="Comic Sans MS" panose="030F0702030302020204" pitchFamily="66" charset="0"/>
              </a:rPr>
              <a:t>bili su nomadi </a:t>
            </a:r>
          </a:p>
          <a:p>
            <a:r>
              <a:rPr lang="hr-HR" dirty="0" smtClean="0">
                <a:latin typeface="Comic Sans MS" panose="030F0702030302020204" pitchFamily="66" charset="0"/>
              </a:rPr>
              <a:t>- obolijevali su od bolesti od kojih i dan danas ljudi obolijevaju</a:t>
            </a:r>
          </a:p>
          <a:p>
            <a:r>
              <a:rPr lang="hr-HR" dirty="0" smtClean="0">
                <a:latin typeface="Comic Sans MS" panose="030F0702030302020204" pitchFamily="66" charset="0"/>
              </a:rPr>
              <a:t>- mrtvima su na čelo urezivali porezotine (znanstvenici smatraju da je to bio njihov običaj)</a:t>
            </a:r>
          </a:p>
        </p:txBody>
      </p:sp>
      <p:pic>
        <p:nvPicPr>
          <p:cNvPr id="4" name="Slika 3"/>
          <p:cNvPicPr>
            <a:picLocks noChangeAspect="1"/>
          </p:cNvPicPr>
          <p:nvPr/>
        </p:nvPicPr>
        <p:blipFill>
          <a:blip r:embed="rId2"/>
          <a:stretch>
            <a:fillRect/>
          </a:stretch>
        </p:blipFill>
        <p:spPr>
          <a:xfrm>
            <a:off x="506412" y="423862"/>
            <a:ext cx="2693988" cy="1785938"/>
          </a:xfrm>
          <a:prstGeom prst="rect">
            <a:avLst/>
          </a:prstGeom>
        </p:spPr>
      </p:pic>
      <p:pic>
        <p:nvPicPr>
          <p:cNvPr id="5" name="Slika 4"/>
          <p:cNvPicPr>
            <a:picLocks noChangeAspect="1"/>
          </p:cNvPicPr>
          <p:nvPr/>
        </p:nvPicPr>
        <p:blipFill>
          <a:blip r:embed="rId3"/>
          <a:stretch>
            <a:fillRect/>
          </a:stretch>
        </p:blipFill>
        <p:spPr>
          <a:xfrm>
            <a:off x="4303712" y="423862"/>
            <a:ext cx="2466975" cy="1847850"/>
          </a:xfrm>
          <a:prstGeom prst="rect">
            <a:avLst/>
          </a:prstGeom>
        </p:spPr>
      </p:pic>
      <p:pic>
        <p:nvPicPr>
          <p:cNvPr id="6" name="Slika 5"/>
          <p:cNvPicPr>
            <a:picLocks noChangeAspect="1"/>
          </p:cNvPicPr>
          <p:nvPr/>
        </p:nvPicPr>
        <p:blipFill>
          <a:blip r:embed="rId4"/>
          <a:stretch>
            <a:fillRect/>
          </a:stretch>
        </p:blipFill>
        <p:spPr>
          <a:xfrm>
            <a:off x="8126412" y="533401"/>
            <a:ext cx="2655888" cy="1803400"/>
          </a:xfrm>
          <a:prstGeom prst="rect">
            <a:avLst/>
          </a:prstGeom>
        </p:spPr>
      </p:pic>
    </p:spTree>
    <p:extLst>
      <p:ext uri="{BB962C8B-B14F-4D97-AF65-F5344CB8AC3E}">
        <p14:creationId xmlns:p14="http://schemas.microsoft.com/office/powerpoint/2010/main" val="184447070"/>
      </p:ext>
    </p:extLst>
  </p:cSld>
  <p:clrMapOvr>
    <a:masterClrMapping/>
  </p:clrMapOvr>
  <p:transition spd="slow">
    <p:comb/>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913795" y="253868"/>
            <a:ext cx="10353761" cy="1326321"/>
          </a:xfrm>
        </p:spPr>
        <p:txBody>
          <a:bodyPr/>
          <a:lstStyle/>
          <a:p>
            <a:r>
              <a:rPr lang="hr-HR" dirty="0" smtClean="0">
                <a:latin typeface="Comic Sans MS" panose="030F0702030302020204" pitchFamily="66" charset="0"/>
              </a:rPr>
              <a:t>MARIJA BISTRICA</a:t>
            </a:r>
            <a:endParaRPr lang="hr-HR" dirty="0">
              <a:latin typeface="Comic Sans MS" panose="030F0702030302020204" pitchFamily="66" charset="0"/>
            </a:endParaRPr>
          </a:p>
        </p:txBody>
      </p:sp>
      <p:sp>
        <p:nvSpPr>
          <p:cNvPr id="3" name="Rezervirano mjesto sadržaja 2"/>
          <p:cNvSpPr>
            <a:spLocks noGrp="1"/>
          </p:cNvSpPr>
          <p:nvPr>
            <p:ph idx="1"/>
          </p:nvPr>
        </p:nvSpPr>
        <p:spPr>
          <a:xfrm>
            <a:off x="913795" y="1545396"/>
            <a:ext cx="10353762" cy="3695136"/>
          </a:xfrm>
        </p:spPr>
        <p:txBody>
          <a:bodyPr>
            <a:normAutofit/>
          </a:bodyPr>
          <a:lstStyle/>
          <a:p>
            <a:pPr marL="0" indent="0">
              <a:buNone/>
            </a:pPr>
            <a:r>
              <a:rPr lang="hr-HR" sz="2400" dirty="0" smtClean="0">
                <a:latin typeface="Comic Sans MS" panose="030F0702030302020204" pitchFamily="66" charset="0"/>
              </a:rPr>
              <a:t>- u crkvi Majke Božje Bistričke je jedini kip tamnije boje puti u Hrvatskoj</a:t>
            </a:r>
          </a:p>
          <a:p>
            <a:pPr marL="0" indent="0">
              <a:buNone/>
            </a:pPr>
            <a:r>
              <a:rPr lang="hr-HR" sz="2400" dirty="0" smtClean="0">
                <a:latin typeface="Comic Sans MS" panose="030F0702030302020204" pitchFamily="66" charset="0"/>
              </a:rPr>
              <a:t>- kip je prvo bio u susjednom selu, a onda je tijekom najezde Turaka na Europu, radi očuvanja, premješten u crkvu Majke Božje Bistričke</a:t>
            </a:r>
          </a:p>
          <a:p>
            <a:pPr marL="0" indent="0">
              <a:buNone/>
            </a:pPr>
            <a:r>
              <a:rPr lang="hr-HR" sz="2400" dirty="0" smtClean="0">
                <a:latin typeface="Comic Sans MS" panose="030F0702030302020204" pitchFamily="66" charset="0"/>
              </a:rPr>
              <a:t>- na Križnom putu u Mariji Bistrici ima 15 postaja, od kojih su prve četiri bijele, a ostale crne </a:t>
            </a:r>
            <a:endParaRPr lang="hr-HR" sz="2400" dirty="0">
              <a:latin typeface="Comic Sans MS" panose="030F0702030302020204" pitchFamily="66" charset="0"/>
            </a:endParaRPr>
          </a:p>
        </p:txBody>
      </p:sp>
      <p:pic>
        <p:nvPicPr>
          <p:cNvPr id="4" name="Slika 3"/>
          <p:cNvPicPr>
            <a:picLocks noChangeAspect="1"/>
          </p:cNvPicPr>
          <p:nvPr/>
        </p:nvPicPr>
        <p:blipFill>
          <a:blip r:embed="rId2"/>
          <a:stretch>
            <a:fillRect/>
          </a:stretch>
        </p:blipFill>
        <p:spPr>
          <a:xfrm>
            <a:off x="9904384" y="4139962"/>
            <a:ext cx="1993900" cy="2533650"/>
          </a:xfrm>
          <a:prstGeom prst="rect">
            <a:avLst/>
          </a:prstGeom>
        </p:spPr>
      </p:pic>
      <p:pic>
        <p:nvPicPr>
          <p:cNvPr id="5" name="Slika 4"/>
          <p:cNvPicPr>
            <a:picLocks noChangeAspect="1"/>
          </p:cNvPicPr>
          <p:nvPr/>
        </p:nvPicPr>
        <p:blipFill>
          <a:blip r:embed="rId3"/>
          <a:stretch>
            <a:fillRect/>
          </a:stretch>
        </p:blipFill>
        <p:spPr>
          <a:xfrm>
            <a:off x="123478" y="4754757"/>
            <a:ext cx="2609850" cy="1752600"/>
          </a:xfrm>
          <a:prstGeom prst="rect">
            <a:avLst/>
          </a:prstGeom>
        </p:spPr>
      </p:pic>
    </p:spTree>
    <p:extLst>
      <p:ext uri="{BB962C8B-B14F-4D97-AF65-F5344CB8AC3E}">
        <p14:creationId xmlns:p14="http://schemas.microsoft.com/office/powerpoint/2010/main" val="106472856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latin typeface="Comic Sans MS" panose="030F0702030302020204" pitchFamily="66" charset="0"/>
              </a:rPr>
              <a:t>Legenda o kipu </a:t>
            </a:r>
            <a:r>
              <a:rPr lang="hr-HR" dirty="0" smtClean="0">
                <a:latin typeface="Arial Rounded MT Bold" panose="020F0704030504030204" pitchFamily="34" charset="0"/>
              </a:rPr>
              <a:t/>
            </a:r>
            <a:br>
              <a:rPr lang="hr-HR" dirty="0" smtClean="0">
                <a:latin typeface="Arial Rounded MT Bold" panose="020F0704030504030204" pitchFamily="34" charset="0"/>
              </a:rPr>
            </a:br>
            <a:endParaRPr lang="hr-HR" dirty="0">
              <a:latin typeface="Arial Rounded MT Bold" panose="020F0704030504030204" pitchFamily="34" charset="0"/>
            </a:endParaRPr>
          </a:p>
        </p:txBody>
      </p:sp>
      <p:sp>
        <p:nvSpPr>
          <p:cNvPr id="3" name="Rezervirano mjesto sadržaja 2"/>
          <p:cNvSpPr>
            <a:spLocks noGrp="1"/>
          </p:cNvSpPr>
          <p:nvPr>
            <p:ph idx="1"/>
          </p:nvPr>
        </p:nvSpPr>
        <p:spPr>
          <a:xfrm>
            <a:off x="913795" y="1553535"/>
            <a:ext cx="6750540" cy="3855279"/>
          </a:xfrm>
        </p:spPr>
        <p:txBody>
          <a:bodyPr/>
          <a:lstStyle/>
          <a:p>
            <a:pPr marL="0" indent="0">
              <a:buNone/>
            </a:pPr>
            <a:r>
              <a:rPr lang="hr-HR" sz="2400" dirty="0" smtClean="0">
                <a:latin typeface="Comic Sans MS" panose="030F0702030302020204" pitchFamily="66" charset="0"/>
              </a:rPr>
              <a:t>Stari svećenik zazidao je kip Majke Božje u zid crkve, ali nakon toga je umro i ponio tajnu o kipu u grob. Nakon 50 godina (1684.g.) jedan od svećenika tijekom mise ugledao je čudnu svjetlost. Iskopao je kip te ga je stavio na oltar. Od toga dana kip Majke Božje stoji na oltaru u Crkvi Majke Božje Bistričke.</a:t>
            </a:r>
          </a:p>
          <a:p>
            <a:pPr marL="0" indent="0">
              <a:buNone/>
            </a:pPr>
            <a:endParaRPr lang="hr-HR" dirty="0" smtClean="0">
              <a:latin typeface="Comic Sans MS" panose="030F0702030302020204" pitchFamily="66" charset="0"/>
            </a:endParaRPr>
          </a:p>
          <a:p>
            <a:pPr marL="0" indent="0">
              <a:buNone/>
            </a:pPr>
            <a:endParaRPr lang="hr-HR" dirty="0">
              <a:latin typeface="Comic Sans MS" panose="030F0702030302020204" pitchFamily="66" charset="0"/>
            </a:endParaRPr>
          </a:p>
        </p:txBody>
      </p:sp>
      <p:pic>
        <p:nvPicPr>
          <p:cNvPr id="4" name="Slika 3"/>
          <p:cNvPicPr>
            <a:picLocks noChangeAspect="1"/>
          </p:cNvPicPr>
          <p:nvPr/>
        </p:nvPicPr>
        <p:blipFill>
          <a:blip r:embed="rId2"/>
          <a:stretch>
            <a:fillRect/>
          </a:stretch>
        </p:blipFill>
        <p:spPr>
          <a:xfrm>
            <a:off x="8673319" y="1553535"/>
            <a:ext cx="3000857" cy="4265374"/>
          </a:xfrm>
          <a:prstGeom prst="rect">
            <a:avLst/>
          </a:prstGeom>
        </p:spPr>
      </p:pic>
    </p:spTree>
    <p:extLst>
      <p:ext uri="{BB962C8B-B14F-4D97-AF65-F5344CB8AC3E}">
        <p14:creationId xmlns:p14="http://schemas.microsoft.com/office/powerpoint/2010/main" val="2865506112"/>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127105" y="106090"/>
            <a:ext cx="7065818" cy="1326321"/>
          </a:xfrm>
        </p:spPr>
        <p:txBody>
          <a:bodyPr/>
          <a:lstStyle/>
          <a:p>
            <a:r>
              <a:rPr lang="hr-HR" noProof="1" smtClean="0">
                <a:latin typeface="Comic Sans MS" panose="030F0702030302020204" pitchFamily="66" charset="0"/>
              </a:rPr>
              <a:t>Dvorac oršić</a:t>
            </a:r>
            <a:endParaRPr lang="hr-HR" noProof="1">
              <a:latin typeface="Comic Sans MS" panose="030F0702030302020204" pitchFamily="66" charset="0"/>
            </a:endParaRPr>
          </a:p>
        </p:txBody>
      </p:sp>
      <p:sp>
        <p:nvSpPr>
          <p:cNvPr id="3" name="Rezervirano mjesto sadržaja 2"/>
          <p:cNvSpPr>
            <a:spLocks noGrp="1"/>
          </p:cNvSpPr>
          <p:nvPr>
            <p:ph idx="1"/>
          </p:nvPr>
        </p:nvSpPr>
        <p:spPr>
          <a:xfrm>
            <a:off x="338267" y="1171039"/>
            <a:ext cx="10929289" cy="3922351"/>
          </a:xfrm>
        </p:spPr>
        <p:txBody>
          <a:bodyPr>
            <a:noAutofit/>
          </a:bodyPr>
          <a:lstStyle/>
          <a:p>
            <a:pPr marL="0" indent="0">
              <a:buNone/>
            </a:pPr>
            <a:r>
              <a:rPr lang="hr-HR" sz="2400" noProof="1" smtClean="0">
                <a:latin typeface="Comic Sans MS" panose="030F0702030302020204" pitchFamily="66" charset="0"/>
              </a:rPr>
              <a:t>-grof Krsto Oršić podigao ga je 1756. godine na </a:t>
            </a:r>
          </a:p>
          <a:p>
            <a:pPr marL="0" indent="0">
              <a:buNone/>
            </a:pPr>
            <a:r>
              <a:rPr lang="hr-HR" sz="2400" noProof="1">
                <a:latin typeface="Comic Sans MS" panose="030F0702030302020204" pitchFamily="66" charset="0"/>
              </a:rPr>
              <a:t>m</a:t>
            </a:r>
            <a:r>
              <a:rPr lang="hr-HR" sz="2400" noProof="1" smtClean="0">
                <a:latin typeface="Comic Sans MS" panose="030F0702030302020204" pitchFamily="66" charset="0"/>
              </a:rPr>
              <a:t>jestu starije srednjovjekovne utvrde</a:t>
            </a:r>
          </a:p>
          <a:p>
            <a:pPr marL="0" indent="0">
              <a:buNone/>
            </a:pPr>
            <a:r>
              <a:rPr lang="hr-HR" sz="2400" noProof="1" smtClean="0">
                <a:latin typeface="Comic Sans MS" panose="030F0702030302020204" pitchFamily="66" charset="0"/>
              </a:rPr>
              <a:t>-obitelj Oršić nije ondje živjela, već su ondje provodili slobodno vrijeme</a:t>
            </a:r>
          </a:p>
          <a:p>
            <a:pPr marL="0" indent="0">
              <a:buNone/>
            </a:pPr>
            <a:r>
              <a:rPr lang="hr-HR" sz="2400" noProof="1" smtClean="0">
                <a:latin typeface="Comic Sans MS" panose="030F0702030302020204" pitchFamily="66" charset="0"/>
              </a:rPr>
              <a:t>-dvorac je bio privatna rezidencija do 1924. godine, kad su ga napustili posljednji Oršići</a:t>
            </a:r>
          </a:p>
          <a:p>
            <a:pPr marL="0" indent="0">
              <a:buNone/>
            </a:pPr>
            <a:r>
              <a:rPr lang="hr-HR" sz="2400" noProof="1" smtClean="0">
                <a:latin typeface="Comic Sans MS" panose="030F0702030302020204" pitchFamily="66" charset="0"/>
              </a:rPr>
              <a:t>-neko vrijeme dio prostorija dvorca služio je kao osnovna škola, a njime se koristila i lokalna seljačka zadruga</a:t>
            </a:r>
          </a:p>
          <a:p>
            <a:pPr marL="0" indent="0">
              <a:buNone/>
            </a:pPr>
            <a:r>
              <a:rPr lang="hr-HR" sz="2400" noProof="1" smtClean="0">
                <a:latin typeface="Comic Sans MS" panose="030F0702030302020204" pitchFamily="66" charset="0"/>
              </a:rPr>
              <a:t>-krajem šezdesetih i početkom sedamdesetih godina 20. stoljeća dvorac je potpuno obnovljen i u njegove prostore smješten je Muzej seljačkih buna</a:t>
            </a:r>
          </a:p>
          <a:p>
            <a:pPr marL="0" indent="0">
              <a:buNone/>
            </a:pPr>
            <a:r>
              <a:rPr lang="hr-HR" sz="2400" noProof="1" smtClean="0">
                <a:latin typeface="Comic Sans MS" panose="030F0702030302020204" pitchFamily="66" charset="0"/>
              </a:rPr>
              <a:t>-Matija Gubec je bio vođa Seljačke bune koja je bila 1573.godine</a:t>
            </a:r>
            <a:endParaRPr lang="hr-HR" sz="2400" noProof="1">
              <a:latin typeface="Comic Sans MS" panose="030F0702030302020204" pitchFamily="66" charset="0"/>
            </a:endParaRPr>
          </a:p>
        </p:txBody>
      </p:sp>
      <p:pic>
        <p:nvPicPr>
          <p:cNvPr id="4" name="Slika 3"/>
          <p:cNvPicPr>
            <a:picLocks noChangeAspect="1"/>
          </p:cNvPicPr>
          <p:nvPr/>
        </p:nvPicPr>
        <p:blipFill>
          <a:blip r:embed="rId2"/>
          <a:stretch>
            <a:fillRect/>
          </a:stretch>
        </p:blipFill>
        <p:spPr>
          <a:xfrm>
            <a:off x="7704340" y="106090"/>
            <a:ext cx="4353459" cy="2239319"/>
          </a:xfrm>
          <a:prstGeom prst="rect">
            <a:avLst/>
          </a:prstGeom>
        </p:spPr>
      </p:pic>
      <p:pic>
        <p:nvPicPr>
          <p:cNvPr id="5" name="Slika 4"/>
          <p:cNvPicPr>
            <a:picLocks noChangeAspect="1"/>
          </p:cNvPicPr>
          <p:nvPr/>
        </p:nvPicPr>
        <p:blipFill>
          <a:blip r:embed="rId3"/>
          <a:stretch>
            <a:fillRect/>
          </a:stretch>
        </p:blipFill>
        <p:spPr>
          <a:xfrm>
            <a:off x="7959436" y="-2726654"/>
            <a:ext cx="2466975" cy="1847850"/>
          </a:xfrm>
          <a:prstGeom prst="rect">
            <a:avLst/>
          </a:prstGeom>
        </p:spPr>
      </p:pic>
      <p:pic>
        <p:nvPicPr>
          <p:cNvPr id="6" name="Slika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916583" y="7345226"/>
            <a:ext cx="2201344" cy="1562100"/>
          </a:xfrm>
          <a:prstGeom prst="rect">
            <a:avLst/>
          </a:prstGeom>
        </p:spPr>
      </p:pic>
      <p:pic>
        <p:nvPicPr>
          <p:cNvPr id="7" name="Slika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40305" y="7345226"/>
            <a:ext cx="2108200" cy="1271393"/>
          </a:xfrm>
          <a:prstGeom prst="rect">
            <a:avLst/>
          </a:prstGeom>
        </p:spPr>
      </p:pic>
    </p:spTree>
    <p:extLst>
      <p:ext uri="{BB962C8B-B14F-4D97-AF65-F5344CB8AC3E}">
        <p14:creationId xmlns:p14="http://schemas.microsoft.com/office/powerpoint/2010/main" val="385898703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395933" y="65555"/>
            <a:ext cx="8446336" cy="1326321"/>
          </a:xfrm>
        </p:spPr>
        <p:txBody>
          <a:bodyPr/>
          <a:lstStyle/>
          <a:p>
            <a:r>
              <a:rPr lang="hr-HR" noProof="1" smtClean="0">
                <a:latin typeface="Comic Sans MS" panose="030F0702030302020204" pitchFamily="66" charset="0"/>
              </a:rPr>
              <a:t>Spomenik rudolfu perešinu</a:t>
            </a:r>
            <a:endParaRPr lang="hr-HR" noProof="1">
              <a:latin typeface="Comic Sans MS" panose="030F0702030302020204" pitchFamily="66" charset="0"/>
            </a:endParaRPr>
          </a:p>
        </p:txBody>
      </p:sp>
      <p:sp>
        <p:nvSpPr>
          <p:cNvPr id="3" name="Rezervirano mjesto sadržaja 2"/>
          <p:cNvSpPr>
            <a:spLocks noGrp="1"/>
          </p:cNvSpPr>
          <p:nvPr>
            <p:ph idx="1"/>
          </p:nvPr>
        </p:nvSpPr>
        <p:spPr>
          <a:xfrm>
            <a:off x="474866" y="1179994"/>
            <a:ext cx="10353762" cy="3695136"/>
          </a:xfrm>
        </p:spPr>
        <p:txBody>
          <a:bodyPr>
            <a:noAutofit/>
          </a:bodyPr>
          <a:lstStyle/>
          <a:p>
            <a:pPr marL="0" indent="0">
              <a:buNone/>
            </a:pPr>
            <a:r>
              <a:rPr lang="hr-HR" sz="2400" dirty="0" smtClean="0"/>
              <a:t>- </a:t>
            </a:r>
            <a:r>
              <a:rPr lang="hr-HR" sz="2400" dirty="0" smtClean="0">
                <a:latin typeface="Comic Sans MS" panose="030F0702030302020204" pitchFamily="66" charset="0"/>
              </a:rPr>
              <a:t>bio je pilot JNA</a:t>
            </a:r>
          </a:p>
          <a:p>
            <a:pPr>
              <a:lnSpc>
                <a:spcPct val="100000"/>
              </a:lnSpc>
              <a:buFontTx/>
              <a:buChar char="-"/>
            </a:pPr>
            <a:r>
              <a:rPr lang="hr-HR" sz="2400" dirty="0" smtClean="0">
                <a:latin typeface="Comic Sans MS" panose="030F0702030302020204" pitchFamily="66" charset="0"/>
              </a:rPr>
              <a:t>odbio je boriti se protiv svoje domovine, te je prebjegao svojim </a:t>
            </a:r>
          </a:p>
          <a:p>
            <a:pPr marL="0" indent="0">
              <a:lnSpc>
                <a:spcPct val="100000"/>
              </a:lnSpc>
              <a:buNone/>
            </a:pPr>
            <a:r>
              <a:rPr lang="hr-HR" sz="2400" dirty="0" smtClean="0">
                <a:latin typeface="Comic Sans MS" panose="030F0702030302020204" pitchFamily="66" charset="0"/>
              </a:rPr>
              <a:t>borbenim zrakoplovom iz Slovenije u Austriju i priključio se </a:t>
            </a:r>
          </a:p>
          <a:p>
            <a:pPr marL="0" indent="0">
              <a:lnSpc>
                <a:spcPct val="100000"/>
              </a:lnSpc>
              <a:buNone/>
            </a:pPr>
            <a:r>
              <a:rPr lang="hr-HR" sz="2400" dirty="0" smtClean="0">
                <a:latin typeface="Comic Sans MS" panose="030F0702030302020204" pitchFamily="66" charset="0"/>
              </a:rPr>
              <a:t>Hrvatskoj vojsci</a:t>
            </a:r>
          </a:p>
          <a:p>
            <a:pPr marL="0" indent="0">
              <a:buNone/>
            </a:pPr>
            <a:r>
              <a:rPr lang="hr-HR" sz="2400" dirty="0" smtClean="0">
                <a:latin typeface="Comic Sans MS" panose="030F0702030302020204" pitchFamily="66" charset="0"/>
              </a:rPr>
              <a:t>- u ranim jutarnjim satima (2.svibnja 1995.), njegov MiG21, izvršavajući svoju borbenu zadaću kod Stare Gradiške, biva pogođen zrnima neprijateljskih protuavionskih topova, ostaje neupravljiv i pada u Savu</a:t>
            </a:r>
          </a:p>
          <a:p>
            <a:pPr marL="0" indent="0">
              <a:buNone/>
            </a:pPr>
            <a:r>
              <a:rPr lang="hr-HR" sz="2400" dirty="0" smtClean="0">
                <a:latin typeface="Comic Sans MS" panose="030F0702030302020204" pitchFamily="66" charset="0"/>
              </a:rPr>
              <a:t>- posmrtni ostatci vraćeni su njegovoj obitelji tek </a:t>
            </a:r>
          </a:p>
          <a:p>
            <a:pPr marL="0" indent="0">
              <a:buNone/>
            </a:pPr>
            <a:r>
              <a:rPr lang="hr-HR" sz="2400" dirty="0" smtClean="0">
                <a:latin typeface="Comic Sans MS" panose="030F0702030302020204" pitchFamily="66" charset="0"/>
              </a:rPr>
              <a:t>4. kolovoza 1997.g. </a:t>
            </a:r>
          </a:p>
          <a:p>
            <a:pPr marL="0" indent="0">
              <a:buNone/>
            </a:pPr>
            <a:r>
              <a:rPr lang="hr-HR" sz="2400" dirty="0" smtClean="0">
                <a:latin typeface="Comic Sans MS" panose="030F0702030302020204" pitchFamily="66" charset="0"/>
              </a:rPr>
              <a:t>- njegov spomenik je u Gornjoj Stubici, kao i MiG21 </a:t>
            </a:r>
            <a:endParaRPr lang="hr-HR" sz="2400" dirty="0">
              <a:latin typeface="Comic Sans MS" panose="030F0702030302020204" pitchFamily="66" charset="0"/>
            </a:endParaRPr>
          </a:p>
        </p:txBody>
      </p:sp>
      <p:pic>
        <p:nvPicPr>
          <p:cNvPr id="4" name="Slika 3"/>
          <p:cNvPicPr>
            <a:picLocks noChangeAspect="1"/>
          </p:cNvPicPr>
          <p:nvPr/>
        </p:nvPicPr>
        <p:blipFill>
          <a:blip r:embed="rId2"/>
          <a:stretch>
            <a:fillRect/>
          </a:stretch>
        </p:blipFill>
        <p:spPr>
          <a:xfrm>
            <a:off x="9842269" y="318465"/>
            <a:ext cx="2108431" cy="2437390"/>
          </a:xfrm>
          <a:prstGeom prst="rect">
            <a:avLst/>
          </a:prstGeom>
        </p:spPr>
      </p:pic>
      <p:pic>
        <p:nvPicPr>
          <p:cNvPr id="5" name="Slika 4"/>
          <p:cNvPicPr>
            <a:picLocks noChangeAspect="1"/>
          </p:cNvPicPr>
          <p:nvPr/>
        </p:nvPicPr>
        <p:blipFill>
          <a:blip r:embed="rId3"/>
          <a:stretch>
            <a:fillRect/>
          </a:stretch>
        </p:blipFill>
        <p:spPr>
          <a:xfrm>
            <a:off x="8621047" y="4632806"/>
            <a:ext cx="3329653" cy="2207705"/>
          </a:xfrm>
          <a:prstGeom prst="rect">
            <a:avLst/>
          </a:prstGeom>
        </p:spPr>
      </p:pic>
      <p:pic>
        <p:nvPicPr>
          <p:cNvPr id="6" name="Slika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91200" y="-2347245"/>
            <a:ext cx="1544449" cy="1935921"/>
          </a:xfrm>
          <a:prstGeom prst="rect">
            <a:avLst/>
          </a:prstGeom>
        </p:spPr>
      </p:pic>
    </p:spTree>
    <p:extLst>
      <p:ext uri="{BB962C8B-B14F-4D97-AF65-F5344CB8AC3E}">
        <p14:creationId xmlns:p14="http://schemas.microsoft.com/office/powerpoint/2010/main" val="109602735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zervirano mjesto teksta 4"/>
          <p:cNvSpPr>
            <a:spLocks noGrp="1"/>
          </p:cNvSpPr>
          <p:nvPr>
            <p:ph type="body" sz="half" idx="2"/>
          </p:nvPr>
        </p:nvSpPr>
        <p:spPr/>
        <p:txBody>
          <a:bodyPr/>
          <a:lstStyle/>
          <a:p>
            <a:endParaRPr lang="hr-HR" dirty="0"/>
          </a:p>
        </p:txBody>
      </p:sp>
      <p:sp>
        <p:nvSpPr>
          <p:cNvPr id="6" name="TekstniOkvir 5"/>
          <p:cNvSpPr txBox="1"/>
          <p:nvPr/>
        </p:nvSpPr>
        <p:spPr>
          <a:xfrm>
            <a:off x="5638800" y="2971800"/>
            <a:ext cx="65" cy="276999"/>
          </a:xfrm>
          <a:prstGeom prst="rect">
            <a:avLst/>
          </a:prstGeom>
          <a:noFill/>
        </p:spPr>
        <p:txBody>
          <a:bodyPr wrap="none" lIns="0" tIns="0" rIns="0" bIns="0" rtlCol="0">
            <a:spAutoFit/>
          </a:bodyPr>
          <a:lstStyle/>
          <a:p>
            <a:endParaRPr lang="hr-HR" dirty="0"/>
          </a:p>
        </p:txBody>
      </p:sp>
      <p:sp>
        <p:nvSpPr>
          <p:cNvPr id="8" name="Naslov 7"/>
          <p:cNvSpPr>
            <a:spLocks noGrp="1"/>
          </p:cNvSpPr>
          <p:nvPr>
            <p:ph type="title"/>
          </p:nvPr>
        </p:nvSpPr>
        <p:spPr>
          <a:effectLst>
            <a:reflection blurRad="6350" stA="50000" endA="300" endPos="90000" dir="5400000" sy="-100000" algn="bl" rotWithShape="0"/>
          </a:effectLst>
        </p:spPr>
        <p:txBody>
          <a:bodyPr/>
          <a:lstStyle/>
          <a:p>
            <a:r>
              <a:rPr lang="hr-HR" dirty="0" smtClean="0">
                <a:solidFill>
                  <a:srgbClr val="FF0000"/>
                </a:solidFill>
              </a:rPr>
              <a:t>Nadamo se da vam se prezentacija svidjela</a:t>
            </a:r>
            <a:br>
              <a:rPr lang="hr-HR" dirty="0" smtClean="0">
                <a:solidFill>
                  <a:srgbClr val="FF0000"/>
                </a:solidFill>
              </a:rPr>
            </a:br>
            <a:r>
              <a:rPr lang="hr-HR" noProof="1" smtClean="0">
                <a:solidFill>
                  <a:srgbClr val="FF0000"/>
                </a:solidFill>
              </a:rPr>
              <a:t>the end </a:t>
            </a:r>
            <a:br>
              <a:rPr lang="hr-HR" noProof="1" smtClean="0">
                <a:solidFill>
                  <a:srgbClr val="FF0000"/>
                </a:solidFill>
              </a:rPr>
            </a:br>
            <a:r>
              <a:rPr lang="hr-HR" dirty="0" smtClean="0">
                <a:solidFill>
                  <a:srgbClr val="FF0000"/>
                </a:solidFill>
              </a:rPr>
              <a:t>(kraj)</a:t>
            </a:r>
            <a:endParaRPr lang="hr-HR" dirty="0">
              <a:solidFill>
                <a:srgbClr val="FF0000"/>
              </a:solidFill>
            </a:endParaRPr>
          </a:p>
        </p:txBody>
      </p:sp>
    </p:spTree>
    <p:extLst>
      <p:ext uri="{BB962C8B-B14F-4D97-AF65-F5344CB8AC3E}">
        <p14:creationId xmlns:p14="http://schemas.microsoft.com/office/powerpoint/2010/main" val="1944216940"/>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xmlns="" name="Damask" id="{F9A299A0-33D0-4E0F-9F3F-7163E3744208}" vid="{746EEEEA-FB6A-406B-B510-531588D54811}"/>
    </a:ext>
  </a:extLst>
</a:theme>
</file>

<file path=docProps/app.xml><?xml version="1.0" encoding="utf-8"?>
<Properties xmlns="http://schemas.openxmlformats.org/officeDocument/2006/extended-properties" xmlns:vt="http://schemas.openxmlformats.org/officeDocument/2006/docPropsVTypes">
  <Template>TM04033921[[fn=Damask]]</Template>
  <TotalTime>358</TotalTime>
  <Words>460</Words>
  <Application>Microsoft Office PowerPoint</Application>
  <PresentationFormat>Prilagođeno</PresentationFormat>
  <Paragraphs>46</Paragraphs>
  <Slides>9</Slides>
  <Notes>0</Notes>
  <HiddenSlides>0</HiddenSlides>
  <MMClips>0</MMClips>
  <ScaleCrop>false</ScaleCrop>
  <HeadingPairs>
    <vt:vector size="4" baseType="variant">
      <vt:variant>
        <vt:lpstr>Tema</vt:lpstr>
      </vt:variant>
      <vt:variant>
        <vt:i4>1</vt:i4>
      </vt:variant>
      <vt:variant>
        <vt:lpstr>Naslovi slajdova</vt:lpstr>
      </vt:variant>
      <vt:variant>
        <vt:i4>9</vt:i4>
      </vt:variant>
    </vt:vector>
  </HeadingPairs>
  <TitlesOfParts>
    <vt:vector size="10" baseType="lpstr">
      <vt:lpstr>Damask</vt:lpstr>
      <vt:lpstr>TERENSKA NASTAVA HRVATSKO ZAGORJE (4.11.2015)</vt:lpstr>
      <vt:lpstr>Novi dvori </vt:lpstr>
      <vt:lpstr>MUZEJ KRAPINSKIH NEANDERTALACA KRANEAMUS</vt:lpstr>
      <vt:lpstr>KRAPINSKI NEANDERTALAC </vt:lpstr>
      <vt:lpstr>MARIJA BISTRICA</vt:lpstr>
      <vt:lpstr>Legenda o kipu  </vt:lpstr>
      <vt:lpstr>Dvorac oršić</vt:lpstr>
      <vt:lpstr>Spomenik rudolfu perešinu</vt:lpstr>
      <vt:lpstr>Nadamo se da vam se prezentacija svidjela the end  (kraj)</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TERENSKA NASTAVA (4.11.2015)</dc:title>
  <dc:creator>Alan</dc:creator>
  <cp:lastModifiedBy>skola</cp:lastModifiedBy>
  <cp:revision>39</cp:revision>
  <dcterms:created xsi:type="dcterms:W3CDTF">2015-11-12T18:06:16Z</dcterms:created>
  <dcterms:modified xsi:type="dcterms:W3CDTF">2015-12-01T16:16:45Z</dcterms:modified>
</cp:coreProperties>
</file>