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5" r:id="rId10"/>
    <p:sldId id="263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039" autoAdjust="0"/>
    <p:restoredTop sz="94660"/>
  </p:normalViewPr>
  <p:slideViewPr>
    <p:cSldViewPr snapToGrid="0">
      <p:cViewPr>
        <p:scale>
          <a:sx n="70" d="100"/>
          <a:sy n="70" d="100"/>
        </p:scale>
        <p:origin x="-13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5587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7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7115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2093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93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55956760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804738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878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809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501504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901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23252AC2-F788-461A-AB14-A26E00B85DE3}" type="datetimeFigureOut">
              <a:rPr lang="hr-HR" smtClean="0"/>
              <a:pPr/>
              <a:t>15.12.2015.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0AEF23E5-D704-4634-AFC3-17F446E33D50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32081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>
                <a:latin typeface="Gabriola" panose="04040605051002020D02" pitchFamily="82" charset="0"/>
              </a:rPr>
              <a:t>Božićni običaji u hrvata</a:t>
            </a:r>
            <a:endParaRPr lang="hr-HR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10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Dani nakon Božića....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473" y="1902398"/>
            <a:ext cx="10058400" cy="3931920"/>
          </a:xfrm>
        </p:spPr>
        <p:txBody>
          <a:bodyPr>
            <a:normAutofit fontScale="92500"/>
          </a:bodyPr>
          <a:lstStyle/>
          <a:p>
            <a:r>
              <a:rPr lang="hr-HR" dirty="0"/>
              <a:t>Naredni su blagdani također imali svoje </a:t>
            </a:r>
            <a:r>
              <a:rPr lang="hr-HR" dirty="0" smtClean="0"/>
              <a:t>običaje:</a:t>
            </a:r>
          </a:p>
          <a:p>
            <a:r>
              <a:rPr lang="hr-HR" dirty="0" smtClean="0"/>
              <a:t>26</a:t>
            </a:r>
            <a:r>
              <a:rPr lang="hr-HR" dirty="0"/>
              <a:t>. prosinca, na blagdan </a:t>
            </a:r>
            <a:r>
              <a:rPr lang="hr-HR" b="1" dirty="0"/>
              <a:t>Svetog Stjepana</a:t>
            </a:r>
            <a:r>
              <a:rPr lang="hr-HR" dirty="0"/>
              <a:t>, čestitao se imendan istoimenim osobama (Stjepan, Stjepko, Stipe, Stipo, Stjep, Stijep, Štef, Štefica, Stjepka, Stipica itd.) pjevajući božićne </a:t>
            </a:r>
            <a:r>
              <a:rPr lang="hr-HR" dirty="0" smtClean="0"/>
              <a:t>pjesme</a:t>
            </a:r>
          </a:p>
          <a:p>
            <a:r>
              <a:rPr lang="hr-HR" dirty="0" smtClean="0"/>
              <a:t>Na</a:t>
            </a:r>
            <a:r>
              <a:rPr lang="hr-HR" dirty="0"/>
              <a:t> </a:t>
            </a:r>
            <a:r>
              <a:rPr lang="hr-HR" b="1" dirty="0"/>
              <a:t>Svetog Ivana</a:t>
            </a:r>
            <a:r>
              <a:rPr lang="hr-HR" dirty="0"/>
              <a:t>, </a:t>
            </a:r>
            <a:r>
              <a:rPr lang="hr-HR" dirty="0" smtClean="0"/>
              <a:t>27.prosinca, čestitao se imendan istoimenim osobama (Ivan, Iva, Ivana, Ivanka)</a:t>
            </a:r>
          </a:p>
          <a:p>
            <a:r>
              <a:rPr lang="hr-HR" dirty="0" smtClean="0"/>
              <a:t>Na </a:t>
            </a:r>
            <a:r>
              <a:rPr lang="hr-HR" dirty="0"/>
              <a:t>dan Nevine </a:t>
            </a:r>
            <a:r>
              <a:rPr lang="hr-HR" dirty="0" smtClean="0"/>
              <a:t>dječice, 28. prosinca, često se vršilo „šibanje”, </a:t>
            </a:r>
            <a:r>
              <a:rPr lang="hr-HR" dirty="0"/>
              <a:t>kad bi se ljudi lagano udarali vrhovima šiba, obilježavajući bol ubijene dječice. Na misama su se blagoslivljala </a:t>
            </a:r>
            <a:r>
              <a:rPr lang="hr-HR" dirty="0" smtClean="0"/>
              <a:t>djeca.</a:t>
            </a:r>
          </a:p>
          <a:p>
            <a:r>
              <a:rPr lang="hr-HR" dirty="0" smtClean="0"/>
              <a:t>Na Bogojavljenje  </a:t>
            </a:r>
            <a:r>
              <a:rPr lang="hr-HR" dirty="0"/>
              <a:t>se </a:t>
            </a:r>
            <a:r>
              <a:rPr lang="hr-HR" dirty="0" smtClean="0"/>
              <a:t>spominjemo  Sveta tri kralja  </a:t>
            </a:r>
            <a:r>
              <a:rPr lang="hr-HR" dirty="0"/>
              <a:t>koji su darivali Isusa, odlazi se na </a:t>
            </a:r>
            <a:r>
              <a:rPr lang="hr-HR" dirty="0" smtClean="0"/>
              <a:t>Sv. Misu.</a:t>
            </a:r>
          </a:p>
          <a:p>
            <a:r>
              <a:rPr lang="hr-HR" dirty="0" smtClean="0"/>
              <a:t>Često </a:t>
            </a:r>
            <a:r>
              <a:rPr lang="hr-HR" dirty="0"/>
              <a:t>su božićne pjesme pjevali tzv. zvjezdari odjeveni u tri kralja noseći </a:t>
            </a:r>
            <a:r>
              <a:rPr lang="hr-HR" dirty="0" smtClean="0"/>
              <a:t>zvijezdu</a:t>
            </a:r>
          </a:p>
          <a:p>
            <a:r>
              <a:rPr lang="hr-HR" dirty="0" smtClean="0"/>
              <a:t>Svršetak božićnog razdoblja je blagdan   Krštenja Gospodinova,  Skidaju se </a:t>
            </a:r>
            <a:r>
              <a:rPr lang="hr-HR" smtClean="0"/>
              <a:t>ukrasi  sa bora </a:t>
            </a:r>
            <a:r>
              <a:rPr lang="hr-HR" dirty="0" smtClean="0"/>
              <a:t>i završava Božićno vrijeme.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000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747" y="522568"/>
            <a:ext cx="7131752" cy="1371600"/>
          </a:xfrm>
        </p:spPr>
        <p:txBody>
          <a:bodyPr/>
          <a:lstStyle/>
          <a:p>
            <a:r>
              <a:rPr lang="hr-HR" dirty="0" smtClean="0"/>
              <a:t>Hvala na pozornosti! </a:t>
            </a:r>
            <a:endParaRPr lang="hr-HR" dirty="0"/>
          </a:p>
        </p:txBody>
      </p:sp>
      <p:pic>
        <p:nvPicPr>
          <p:cNvPr id="10242" name="Picture 2" descr="http://www.audiofil.net/data/upload/20101224_094140_Sretan_Bozic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256" y="1670033"/>
            <a:ext cx="6695799" cy="45724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2499" y="970838"/>
            <a:ext cx="16850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Anja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945426" y="746703"/>
            <a:ext cx="26981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Luka M.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8751" y="5504473"/>
            <a:ext cx="3965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Leonarda S.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4273" y="4757782"/>
            <a:ext cx="2430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Luka H.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9508" y="5504473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Magdalena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01030" y="2108927"/>
            <a:ext cx="1744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Nina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38091" y="3680584"/>
            <a:ext cx="119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Tea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8126" y="2799055"/>
            <a:ext cx="23262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Ana K.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229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654675" y="1037754"/>
            <a:ext cx="7665076" cy="2635017"/>
          </a:xfrm>
        </p:spPr>
        <p:txBody>
          <a:bodyPr/>
          <a:lstStyle/>
          <a:p>
            <a:r>
              <a:rPr lang="hr-HR" dirty="0" smtClean="0"/>
              <a:t>Priprema za Božić počinje došašćem, a u nekim krajevima početak priprema bio je blagdan Svete Katarine, 25.11.</a:t>
            </a:r>
          </a:p>
          <a:p>
            <a:r>
              <a:rPr lang="hr-HR" dirty="0" smtClean="0"/>
              <a:t>„Sveta Kata, snijeg na vrata!”</a:t>
            </a:r>
          </a:p>
          <a:p>
            <a:r>
              <a:rPr lang="hr-HR" dirty="0" smtClean="0"/>
              <a:t>U razdoblju došašća održavale su se mise zornice, postilo se i duhovno pripremalo za Božić</a:t>
            </a:r>
          </a:p>
          <a:p>
            <a:r>
              <a:rPr lang="hr-HR" dirty="0"/>
              <a:t>U novije se vrijeme proširio običaj izrade adventskog vijenca s </a:t>
            </a:r>
            <a:r>
              <a:rPr lang="hr-HR" dirty="0" smtClean="0"/>
              <a:t>četiri svijeće, </a:t>
            </a:r>
            <a:r>
              <a:rPr lang="hr-HR" dirty="0"/>
              <a:t>a </a:t>
            </a:r>
            <a:r>
              <a:rPr lang="hr-HR" dirty="0" smtClean="0"/>
              <a:t>svake nedjelje palila bi se nova svijeća</a:t>
            </a:r>
          </a:p>
        </p:txBody>
      </p:sp>
      <p:sp>
        <p:nvSpPr>
          <p:cNvPr id="6" name="AutoShape 6" descr="data:image/jpeg;base64,/9j/4AAQSkZJRgABAQAAAQABAAD/2wCEAAkGBxMTEhUTExIVFRUVFxUVFhYYFRYWFxgVFRUWFhUYFxYYHSggGBolGxUVIjEiJSkrLi4uFx8zODMsNygtLisBCgoKDg0OGxAQGi8fHyUzLS0rLS0tLSsxLTctLS0rLS0tLSstLTctMC0tLS0tLS0rLS0tLS0tLS0tLS0tLS0tLf/AABEIALcBEwMBIgACEQEDEQH/xAAcAAABBQEBAQAAAAAAAAAAAAACAAEDBAUGBwj/xAA7EAABAwIEBAMHAgQGAwEAAAABAAIRAyEEEjFBBVFhcSKBkQYTMkKhscEH8BRS0eEVYnKCorIzkvFD/8QAGwEAAgMBAQEAAAAAAAAAAAAAAQIAAwQFBgf/xAAtEQACAgEDAwMCBQUAAAAAAAAAAQIRAwQSIRMxQSJRYQVxMoGhsdEGFBVCkf/aAAwDAQACEQMRAD8A8kLk6YFKVns2DpEpgkoQdKEk6lkHSCGE4CASQJZ0CJoU3NEoLMmzJEIUdzZKDTFJqMBLuYaACMJAIgEthoENRBinw2HLnBoElxDQOZJgLt/b72B/w+lRqNqGoHnI+REPy5hl6GHeiWw8dmcAWoHNVhzVG4JkyEOVIhSJiEbBRElCKE4CIKAThFCRUIDCYhFCRChCNMQjITIgIyE0KQhNCIACEDgpEJaoACEkeVJQhKAmQIwgEdKEgjaFA0R5VIGooUjGpWwpEWRPlXZ+wvsWeIGsM+QU6cgxM1HSGNPSxnsuVq0S0wRBFiORGqXcNSK2VEAjhMQiChFA5qMJKBBaEcJgEQUINCJrUQCsUMFUf8LCfJK2WQxynxFWbPsThs+NwzedakT2DwT9l7P+ruGD+HPJ+R9Nw83ZPs8rzL9N+EVRxHDFzYDXOcfKm+PrC9S/VJxPD6tJol7zTAHRtRrifRpTQrpybK82LIs0INcnzvWaq71oYrA1W6sP3WbUF0kHZblxzh+JNCCeEzQk4pyoZDCSkARYCOE+VSBqINQsNEMJipnNUTgogAkICFIhKIAEyJMiBoAoVIgLUwBkk8J1AAsKkhCxqMIMIgFIEMJOKDGJGqxQaq+GoueYa0k9AtvD+z9fUtDe5Vc6SNGHT5cnMYtnsX6KYQNw1V+7qgb5MaCP+5XlHtjhMmMxDeVarHb3jo+i9k/SLDup4N7HkSKrjbkWM/IK89/ULgVU47EObEOdmHm1pQlxjixceHJLPPGlz7HnrwgK0sVwis3Vnos57SLEQimmNlwZMf44tAp0oSTFIUJAJwnAQCavB6LdXLs+B46lTdLmghcVgRYLVoVYCzSfJ7XRafHLSxilVrk9e4LxbDFwLYa5aXE8dQAmo4FeL0uJFqavxZ7tfuim6oxz+g7sm5SdHdcaxuFeCGNBK4D2h4fTyZrByiq41x0MKliKpOplNFqzXPQxx4HFu188mIU0LfOAa/DufHibJ9FgK88ZOO10OGowEzVI0JWwUEylK7n2t9imYXA4Su2c9Ro99JkZnsztgbRDh6Lk+HUsz2t/mIHqYXu36pYcf4cR/I6nH/X8pUrTfsCTpxXufPNUQoHK3iBdVSE8XwM0RkISpHICEwgCRShJEAJCEqWEJCIGiJJEWpIgCCcJwEggESJjUkbGlAeKt0dd7PV2UcstkWJjVehcIxnDni78ruTwV5XhqtgrTXrJfPJ7yWix58UVGTjSXY9+4O2i1uai4EdCIKrcWdhXOLn1KYNtSOS8Vo8QqN0cQidxB51g+Sffcdpy1/Ts1kc+p/J3nH6+EykU/G7aBYea4ziHCBUpuJABaCQe2ypOxjucKJ+Jc4wSTKRNeDovQdLA4yla+eTnA0pQtoUJ+U+hUJwogyI+i1UeE3mdTpEqy7BOF9eykqUyNNFJSqO3KVo0Rimu5c4FgnVXspN+J7msHdxAv0utDi3DXYetUouMmm4tnmNj5ggra/TfD5sbSP8AKS70aT94Vv8AUvD5cbUd/Nkd/wAAPwss16d3zR3dDrJRyxw+Nt/qcW8qMuT1iq5coj0ccvAT3Ku96J7lBqrI9zFrMvoZew+PLabmD5p+ohYzmK3oeqkNAHWyuR5LNDdyijRpOcYaCT0WzgfZytU2A+q0MAymxjcgMx4zzM69ltcK4qaRzAA9wqnNvsdjB9Hj0lOXLfjsgPZv2Mf/ABFIl/w1Kbj4ToHgkegXqH6jYM4jBmkw3L2GwmzZKxOE+2DJAdTy9QbLTxHtNQo07PFVxLiYt8Tib9pjyRhOotPycnUaXL141i7eO9/meO432Rqt+b1ELAx3DalP4m25i4XrPFva5tQEZGMHPUrlOI8To5HA+IkEQBZGDfk6i+mrJC5Q2P72cGShT1BdM0q086+HQxCHKjTkIAAhCUSZyZAI5ST5UkRSQLpqlJrOGUHADNWr1s7t4pgNa3tBnzWLTwwfAYbm0FWm/AKT32YXERcZiBP2QZfjg1IhoNYTDh5jZSvwLpOQZmgTI2AEklUS7VXOHY5zBUAPx03MPZ2qjfB0XGO265GoVLK0yqq/DaTXObnMNJEkbNOpVviuCNCq6kXBwEFrho5jhLXDyIWeUPJ3NPqWqiG2qiNRUmvR5klHSjn4J3VFc4C6cRTkTBmOwKynOV/gUmqI1uh2M2rzPpS+x6T74WhjUnUsPU8NSmB1hYTX1dpsp8M99Q38PdPwlakeO23w0NxP2NY9pOHfpsuLdSIeWFpzNMGAuqdxQh0Nf4f8pieYJF51C08BUwz/APyVXU+gZbUbtnrrzTLJZv8A8TOEVOTav2VkX6VUnDHCWuADHmS0gaRr5q3+rVN/8U3KxxBpNMgEjVw/C6v2cwuGpvNWlWzHK4QSRrca8tEuJHD12UquKPuqhpiWF12kzIOU63TtJ46+TLDIserUkm0lXbn/AIeJV2PGrHDu0hUy9er46lgR/wCOu8ns4/hc/wAR4fSqtIygumRUMMLRBmT8wm/i0hUbWj0ePUOStJ/mqOFJlXmcNsS4qvEPjXKSJ2Mb9lp08UwtLSVoxw8s4mt+pOXojx7mNSIBNtCVI8lx5K7hqDY/Kke2nNpNlHJIpx482VeK+5BRflAgqdmJcN1UrOukHrN5PY6WVYkmXTj6n85UFXFPOrifNQF6he9NyWSnFBvqKvUehfUUQJJAAJJMAC5JOwCaMeTBn1HBK0hrSY8Tib8m9O6apDqJJHia4AHmCDIKl4jh3tLA9jmeH5gRuea1MKQGU/CHU2uPvB/mduR/p081ckeWcN1pHLFPK0eLYNrKj8l2A+EnkeioFijMji06YEIMqlhAQoKLKknzJKWAlY0N1N40H5RNrNsMvnN076DC3M2pDpjI4HQzcOFjpoeaiNPW48jKZm2O3vRYwpZmyv0d83Lv0V7H4AUnhhbex1MFrrhwO4IWQKcvAkNGgJ/K6qjiM1D+HruANEuOHqxLS0/FSLh8sgFvKYR7dy3Hmi3Rk1XBpsoquILokzlGXnYaKGu5znEASBrH9ETMI7Lmb4hzG3QjZVyVm2OphvSvsGy+infQeBJaQOcIOBYhnvR7z4Zv2Xa4irQjwOGnr3SyhR0MGZZPwnEFysYF1RpzMBnayHHtb7w5Ig3jYHcdl1Xs3/DGkTUfDxMf/FFj3dxcz3RcW6Kh41Wa0WglVcTxuq4CJAGsKzjq7HgwZi7e+yzaeFd4xmAgElut7m3RSODH4VHndZDJgntcrT7AsqFWKWLcND6rPNS6NtRVVTPcYcylBX7GqOJvGzUncVqH+UeX9Vme9TGqpbLX0+9Fx+MefmP2+ygdVJ1JPcqu6qgzoJMSeaMexHVxBzmOyPG1ItltGqixOGcZLRcqdhJOVwNxHZboLg+b6iV5ZP5f7lMY2AByU1Ljmxb5jVX28LYRsT0P4WfiOHhruYO3JBpMmLPPE7i6JTWzQ7mnDkD2hoACEyPNZWuT2ejz3ii35Dc5QvekXKFxRSLMmUZ7lv8As3jPcMfVYAaz/AxxE+6Z8zm7ZzoDsueDZMdCfRXcMwhoM/EC5v2PkrIrk5ebNDcozZocTe6o2XOLjMyb3PVUKeILWuAJ8ZG9iGzqrLazS05nhuUCBBJcT2VAAgjcc05U0v8AUnxNckyWiCBbsoW+7OoI7FIV/lyTHqpve0/dwKYzfzZjOvJNVmLJC2+CpisPlAcDLSYH91SKsVXkgDYbdVDkKSqMk406AgpIk6NiD1qgnun94wa+m8BQASQrFBwzxE6bXBiLH8KxcjajK2gqLg+MrCTMHWwk3P0TV87Dkmf8s2J7KwzE+PJTAtrtm6R5lT4ChDg4gAjnrEG9955I0jEpso0MYJ8TS13MTtzC1qGLygWN9ozEg26QpcRhmkh5DZNp6iCA4b2kdIRV61ICzYJ+ISALECR/TqZQoNs5p/gcRcRztabLQ4ZWLyG8zHVHxLCNqBop2DGm583m+2seao4dxpkbEf233QceDp6LVuM+53NX2Za2mHvAE8iZXNcTpupENHwwSHaW6+ZA8wircdqFoaSbK9/h9StRzNzPcBJaGGMhsfFzEyqnwzs5s8ZY24dzCwuLcXAdR91sYirYiL/E1wt0cDznkqo4GWkhtSSImWx5ha+HwjYImT8p2m05ht32TKSRysul1GaVyXYwg/8AKMPVt3DZdlBDHT8L7AyYGV+hHVVsVh303FlRjmOGzhB6HqOosqWegwZqilfIOdMXqIlKUtGh5WEXpMfdRkp6ViO4TpGTLl4N/CAAfdJ4DtvNZ1PFgEk6CTAmZBFvr9FcNXYCQ6PmmJFtrLSp8Hj8kbm38sjdTAuYAAkmYOiz6XFGZ7uc5uml481JxekcoaCeZA03H3asWpgHBuYjWIP+rRV8N8l+PDwpVZ0ppAOBjO2xHKD10TjNEGHU5ubQ2d5G4nZRcPOWi1pzh+YxABBBAMc9Z56qHEPM6gNGhPPUiOZIiIQig58s4SST7foAxoEh0knblFxPVV8mVzczSQdtCQdCPX6K5RpgXMC2sxrtbRWTUYSwzlILssdRo0689rXRUC6H1KVvd5A4Rgmtqkvk5CQGx8WZrv8AkBBhXOL5Q1xbBc2zRGoJGVzeYja+uxCqZmZXNa6GmHBwdcOGhvqdQT/mVTEcQNSM0ktBBtd1xeBpOsc5ViSSMWbPLJPcylkJM8tfS11Zw1BzntYJJcWta0auc4gAD+uiVGm0ua2LGdyI1nSQpDi20nEsEOykNOZxhrhFuRgkedkjRbh1El6S3xNrTUytjLTGSQZBMySDuJJhHSqYamwzTdUqkauMNb5DUrGdVLj35KSqzJBdbcczFwI62R4Ok1BQtshqPvMa8lGSk9xcZO8lMaZSyRjyd7BKSJJKVkeGoZibxAkTuZAj6rQp4cscD8QAO8DNB9QszOdQPMetwrtHFEw0mCR9NrzKv4MuWTbLrKrTBAAmwjUSwtmf9SHEVjGYwBYG+/QbXus2k9zSALEujLeHWA/B9U+LrEhriRDgSLCLWH+0X9FBPJr08U2rAe0BpgWJBk6GdNM3SLKjVwQFQw/NHMWGgu42P7ss2rjjOaZJIJOgEWgDYRt1U9N5IykmIzECL3InnZGgmnTxTZsMpF5ABzWuMu2gmOSrVMCIDmz4jABIEXM/vsgqNG0bXLouReD9IGqs0vdO+J0hrZIBMTMCSNTrYctkCLjsSs4eLA3DQ8i+5Z83QlodbmVbZicoEicvM3HVpmRssmpxAuJ0ANzA12sPIKxh8XALagMCA2oIBaL+FzY8YvzkRaVXJWbdNnUeJG1/GSPG0OtF5FtjI3VvDYem4B1NxOUS9vztvBIggPHaNdFi1Kcge7eyq2NWeI2BPw2cIE6jZVBi8rtSCFXR146jjh/wdVUYC0hrxUAjwOADufgDhfsCqgxrHM9xXaXNIPuXiM9J5I0LvlnVsgedxknHk3m5v581LTqBwIdad4mDzhBcmqUtyT8fsZtWmWktOoMHyQK9jqRcQRewDjpJFpvzi6HBYMl3iFh9b2CUshk3L5KlOmXGAJJsAtKlwkkhoqB73X93TBeQB/M6zR5E6rUbgqbmEGk1kf8A6scQTbRzCSHbXEeat0a7IyU25ad7k+J0HV5/GgTIzyUsjp8GBjOCuEOAME+IZg8gaXygRrfVPWwgZOafhnLplaHT9/sV0NQ8wI/HVZHEi8OLfeEzBaYi1g7Tt0mVZF+Dka/SdOpx7eStQp5iwCzi4tM2EDLt2zegWji+G5SxshzTPijQiPl81l0KgY4mRMGHOBc0C5BIGnX+6mZiaj3ZX1W1WFtUl7oDWvyeEZdhMQLnshONuyjT6npxaRDxfCmmQADqN7y4xt+9FFwvHupEuYY+V4IY5rmuuQ5r2lrhMajkoWBsPpmxLQQZJBdLnSJ0EZfTqhrZSBcWiNQJ6Ea6R5Jo2ijNJSluXk0MXxCi8OZ/DMa6LZKjmNN5+AlwEzoICx6uKLXDMw6G2YtgHsLDotDE4RpY0MBLiYYSYGYAuy3sdABJ+6jZh5axr2uLgXOAuPCQBDu5aAP9RT1ZRZTxVQTY5w5oIkQYIzDzEkTvCjqU2jLlJcZGhsDYjv8Aa26tYhkuIGuYNaB/K0FremoHoonZWEgNNiBNyNt+cXRIFhnkWJ3Ii+gkT++ap4gOmHT5zY6xJVr3gLi7pHqbn9/VQvaSI5TPXKDPe9vRAKdBYXGOpghoEkAZp0FjpzkaoqdRsS8Oc7uoffDKfCAZM8t40SDrJZKjVjyNkz64PygAcvyd0JqbKNpShJZbudBvc2bNjzPJOgypICmUHkGxR0K0G/qiq0lWc1aFRnki2ahNidOc/hDWqFwIIkgkz3jNI8p8yq7KhH2j8KSk46gxrHQ7fvkiVjYWk4nwi60mEM1BnXb1vGqpU8wiJE7xPRHSxLhYAAm2aJcexPYKENOrVaYBuT8rbQLanX+iFpyh0N1ADZmAROs3mDAlVcPXc25BIsbANNuZi8qbE18psc7tZuNYNxuftolIC0Nm5jvMjnopqrSST8IOw/lHKf3dURi7mRmcLSSco/2jX7I6VaZBAE2zCT6gmyjRB2tNzYRaQ6DfkQul4ZwmrXwzq7yH2qFk/EWUsjXunUjM9rRM/C7kFg1arQMoLbSZgA6Wb0Gi7TiNZ2EczDl7mtGFp0KuWDlc8Cq8xv4jJOpnUaBJGvS3vs55+GDALeIySJJgRaeqnw1DM4A+uymxuDDHkNqNqtEZajZh0idDcHoq2Z5IY2JcQ0ToJ108vVJSR34ZoqN+C5XawQ0XPQkeZKZjWhpbPWbm+n5QcIxmGuMS2owuNqrL5B1pn4gCO/VatHAUny2jiaT+RdmpE8rOECe6Qtjnxv4K7MQAy8m3QKPhz3ZYgmToNTfkg4xga1AA1KZDTBBsWkdHCxspsF7TvY3KyWCIORwYTGhzBvVHyLkzKvTya9fg1RrBVqubQaZIFdwYS23wtEucf9oWHxKpSjKKnvb5hDHBsbwTf6KvicRTqnNUFYuiCTUD55XLZAn6Ku+vTbIAfEEwch8UHLqOfnEopHNz9WcGn2H9+IDHlwEkAgtsSSTPMT17KJlAuBMwLDxGIEeJxdv8QsFDRql2kWAmBr1+o9FNUfIIkQSJEgQGj5p529FZRw2DUpgAvbOUwGTrlAkT3H4VN1Kx5g2uNYPPpJtyKuVcUx7buMC5AG4EDXRsqjj2/C5plsfzaEAgAjYwT3CPYhdyvDC1xjQjYmGuJmdjAA7x3epj3l0cpM7kAmP+zj5qpTqSA1rT7y4mdQQA37f8toViqwwAG3ESbT8LPyT6KcgZBTcWyW3kQ2bRNkTqzh80zcwbCDfodQoKgAF7C8dJAy94Btzsqr8Q5ggWIvcXE6Ecj1TBou0zJm2WABm56mINiIIlVMXihEM1FvpqPQfu6qnFkNLQNdT3+KO+ihabWRoNFjU9LI/eqsxysAJWy6KoNtWVIayhyog1I0h+SUV0kgOidLwHkjfTVWrTV9zyNk1NpJ+Hy59JRTYJJGWKROg/+oqTDebcuvNdA3DsIzC0WI0NgYka2sgx+G3tcc4uTcgHbbreFcmZm+TOpGHQSYAGYjYm51trZDUe0/A2B/mcNugAATVW2ManpfXbp1UOnhkzvv5EokLeEInxObfT5gD259furlWq1tvC5xgG5m0QJ01AmLW15Z7q+UQ06blok/SyrtqjUmTJntH5QDRrYCkww50AxLW6SQJkkkQJ06A81DiiHwKZAj4jePLcx0VGpVB525+iBtS2qHJKJ8S0RlbJEakRJ5ldj7QcVZiKnvW0ywObTmXFxzBjQ4z1IK4j30TYEncyT91fw1Z4ABNjoOSDRq0s9szSw9SJC1OG0waGMqFs+7oBom/iq1GsBnY/3WPh69iD3lbXAsV7xj8NAH8VUoUpIIgB5Mh0wDtodSkkb5TpfJz9Ksed1p4PHZbw8kRBa6Mvlv8A2Vri/s62hWqUgSTTJBLtD1soqVQU9GtJ7baobC+LbVSZJxehnw7a9OQ01DTqskwx8FzSG6NDh9QVn4DAPcRAJHQE/ZXncYPuqzQ0+INIIJ+UkmNtOay6GPY4+J9ZpPzCHDruDohRR1Y45UzZqYR9I+Jjm9HNLfSVVxeHkEgQVbwOKxOYOoY5tQiWhr6nijqytaFb4njnmm84jDU2OFjVYQwTlkDICQScpNkbLv7hSXK4OYw0hhyOEyGgm2okj7FU+IYdzdZ1JJg5RMb6ak/RWsI+MocPCTJ6TJbHM3A8zyUj8O24e0naGTeAN5jW8q08/LuYudwcACSLWFx+7laNGuBrt8MWDtiRGxF1SxNP3bhlzNm9wREeclF797iSepsANdT56+qjIXG1mg6DlJkRoBpr2TsrjLOXQER5kADqSfJVqte4b09LRPf+irHERoNDqCfooSjQphxLS7nodI0gEb3WfVxBkgGBJ8N48p0Tsxjogm2ug++qruIJ7wiShWHdM0oQJU1Oko2OkMGqRrT1UzGqdrFW5FqiBTYjIKlypng7BV3yWUQhxTqUNPJJGyUE4IKrZtcfVW4tcIRTHPySKQzRUdiXtvnBMRJkGNNRqo34x79WgnnErRNAFSNZAT9Ur6KbMf3dR3xA97dLdrJhgi249FsS3TfzUIYOZN0Oqw9JGA+mRso45roThZ1EoBw4HZOsy8iPC/BgymW6/hgF4UBwPRMs0QdJmbTfz9Y0/spqNQj7q07AiLfv1VeC3fujuTJGLi7LIxM2uOmyn9+5lNpaYdnzDmMomR5wVl5hMqenxBzXNLQIaCACJsdfVTaWyy2qZ0nEOJVMQ73r3kudBc7STAG1tlECwDxEk77D1WFiOJl3ygRpB/fNNh8Q82iw6WH7hSmXw1MV6aNiu4BrjEDKY9FgA9Oqs4vGeEsF51O3YKhKkUZ9RNTlwSF/P+6Jta4mTHO6iYExfyTUZzUFQEAnrAHIX+p+ykxePd8N2uAbpp2d5Rf9jIpOOg9FaFYic3zazE77eZ9VKFaDqYlzy3MPhsTABA9FcpUIEubAHivrF/S0EkcwFm/xcRBuLTHI27qM4lxkTYkGNrafdSgUWuI0zAe34fUiY+K3b/2VG+2ike0uv+xyHZJtE91LQ6iA2n1U9PCzujZhJ6eisUGFp18tUkpexZGIzcK3zUrMN0PkrtKSZEQpHkfvdUObLlBFL3IGxRMZOxH1U2Ypg7mpY1ET+kT1RNJ0gJyAlkChAXNSSL3c0lAEjneSTPVJJDwEkzEJi52pSSUCHSeLyncQkkgEYviyOmDF9EkksiIJt+yE0v8AMkkgMM3DA6mUL8E1MkpuZNqK7+HNUT+GAJJJt8hXCJVqYQIG0YtsU6SuUmUuKJWYIFGOHDZJJLKbQ8YJoY8PCL/DwmSQ3smxCPDU9PhTTuUklHOVB2RDPB2c0m8Ibz+6SSXqS9ydOPsTU+FkcirLcGAdtOSSSTe2MopD1MrYkaoGUmgFwvPl9Ekk3gjKj2wZBI6hTtfzMpJKyQiHDgjczsUySR8BTsgfHL6pPeBt9UklYuxGAHN6p0kk21Fe5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032" name="Picture 8" descr="http://www.magicus.info/gn/slike/gn_slike_3/r1/g2010/m11/x103662512003720822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317" y="3477387"/>
            <a:ext cx="4038602" cy="27462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inet.hr/~tvukoman/slike/Sveta_Katarin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7782" y="1305349"/>
            <a:ext cx="3773510" cy="4734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3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3762777" cy="3931920"/>
          </a:xfrm>
        </p:spPr>
        <p:txBody>
          <a:bodyPr/>
          <a:lstStyle/>
          <a:p>
            <a:r>
              <a:rPr lang="hr-HR" dirty="0"/>
              <a:t>Blagdan Svetog Nikole bio je posebno zanimljiv djeci jer je Nikola stavljao darove u čizmice dobroj djeci, a Krampus bi donosio šibe zločestoj djeci</a:t>
            </a:r>
          </a:p>
          <a:p>
            <a:r>
              <a:rPr lang="hr-HR" dirty="0"/>
              <a:t>U nekim krajevima postoje običaji djetinjci, materice i očići, koji se događaju u tri tjedna do Božića.</a:t>
            </a:r>
          </a:p>
          <a:p>
            <a:endParaRPr lang="hr-HR" dirty="0"/>
          </a:p>
        </p:txBody>
      </p:sp>
      <p:pic>
        <p:nvPicPr>
          <p:cNvPr id="4" name="Picture 2" descr="http://duhos.com/wp-content/uploads/2012/12/sv-nikol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67" y="3416899"/>
            <a:ext cx="3302205" cy="2858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24sata.hr/image/je-li-vase-cizmice-posjetio-sveti-nikola-ili-krampus-504x335-20101249-20101206105557-929c76805601efe813b9b30e1f99961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598" y="675041"/>
            <a:ext cx="3816974" cy="2537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patrcevic.com/wp-content/uploads/2011/12/sv-nikol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935" y="1068947"/>
            <a:ext cx="2889251" cy="533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0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Sveta Lucija i pšenica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7098406" cy="3931920"/>
          </a:xfrm>
        </p:spPr>
        <p:txBody>
          <a:bodyPr/>
          <a:lstStyle/>
          <a:p>
            <a:r>
              <a:rPr lang="hr-HR" dirty="0"/>
              <a:t> Na Svetu Luciju sijala se božićna pšenica koja je simbolizirala plodnost i novi život</a:t>
            </a:r>
          </a:p>
          <a:p>
            <a:r>
              <a:rPr lang="hr-HR" dirty="0"/>
              <a:t>Pšenica je svojim izgledom davala zelenilo i nadu usred zime i snijega, a služila je i kao blagoslov ljetine istodobno ukrašavajući </a:t>
            </a:r>
            <a:r>
              <a:rPr lang="hr-HR" dirty="0" smtClean="0"/>
              <a:t>domove</a:t>
            </a:r>
          </a:p>
          <a:p>
            <a:r>
              <a:rPr lang="hr-HR" dirty="0" smtClean="0"/>
              <a:t>Često </a:t>
            </a:r>
            <a:r>
              <a:rPr lang="hr-HR" dirty="0"/>
              <a:t>bi se ukrasila hrvatskim </a:t>
            </a:r>
            <a:r>
              <a:rPr lang="hr-HR" dirty="0" smtClean="0"/>
              <a:t>bojama:</a:t>
            </a:r>
            <a:r>
              <a:rPr lang="hr-HR" dirty="0"/>
              <a:t> </a:t>
            </a:r>
            <a:r>
              <a:rPr lang="hr-HR" dirty="0" smtClean="0"/>
              <a:t>crveno-bijelo-plavom trobojnicom</a:t>
            </a:r>
            <a:r>
              <a:rPr lang="hr-HR" dirty="0"/>
              <a:t>, a katkad se unutar nje stavljala jabuka ili pak </a:t>
            </a:r>
            <a:r>
              <a:rPr lang="hr-HR" dirty="0" smtClean="0"/>
              <a:t>svijeća</a:t>
            </a:r>
          </a:p>
          <a:p>
            <a:r>
              <a:rPr lang="hr-HR" dirty="0" smtClean="0"/>
              <a:t> </a:t>
            </a:r>
            <a:r>
              <a:rPr lang="hr-HR" dirty="0"/>
              <a:t>Što je pšenica bila gušća i zelenija, to će biti bolja ljetina naredne </a:t>
            </a:r>
            <a:r>
              <a:rPr lang="hr-HR" dirty="0" smtClean="0"/>
              <a:t>godine</a:t>
            </a:r>
          </a:p>
          <a:p>
            <a:r>
              <a:rPr lang="hr-HR" dirty="0" smtClean="0"/>
              <a:t>Poslije </a:t>
            </a:r>
            <a:r>
              <a:rPr lang="hr-HR" dirty="0"/>
              <a:t>božićnih blagdana pšenicu se davalo pticama da se taj sveti dio Božića ne bi uništio</a:t>
            </a:r>
          </a:p>
        </p:txBody>
      </p:sp>
      <p:pic>
        <p:nvPicPr>
          <p:cNvPr id="3074" name="Picture 2" descr="http://3.bp.blogspot.com/-Q1caknanXQk/Uqq7IhR08iI/AAAAAAAAF2E/AaasVVcEjlw/s1600/dsc07618h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206" y="1504396"/>
            <a:ext cx="3397983" cy="45306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Badnjak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2103120"/>
            <a:ext cx="8822028" cy="3931920"/>
          </a:xfrm>
        </p:spPr>
        <p:txBody>
          <a:bodyPr/>
          <a:lstStyle/>
          <a:p>
            <a:r>
              <a:rPr lang="hr-HR" dirty="0" smtClean="0"/>
              <a:t>Sama riječ badnjak povezana </a:t>
            </a:r>
            <a:r>
              <a:rPr lang="hr-HR" dirty="0"/>
              <a:t>je s </a:t>
            </a:r>
            <a:r>
              <a:rPr lang="hr-HR" dirty="0" smtClean="0"/>
              <a:t>riječi</a:t>
            </a:r>
            <a:r>
              <a:rPr lang="hr-HR" dirty="0"/>
              <a:t> "bdjeti" </a:t>
            </a:r>
            <a:r>
              <a:rPr lang="hr-HR" dirty="0" smtClean="0"/>
              <a:t>budući </a:t>
            </a:r>
            <a:r>
              <a:rPr lang="hr-HR" dirty="0"/>
              <a:t>da se na taj dan </a:t>
            </a:r>
            <a:r>
              <a:rPr lang="hr-HR" dirty="0" smtClean="0"/>
              <a:t>bdjelo čekajući</a:t>
            </a:r>
            <a:r>
              <a:rPr lang="hr-HR" dirty="0"/>
              <a:t> Isusovo </a:t>
            </a:r>
            <a:r>
              <a:rPr lang="hr-HR" dirty="0" smtClean="0"/>
              <a:t>rođenje</a:t>
            </a:r>
          </a:p>
          <a:p>
            <a:r>
              <a:rPr lang="hr-HR" dirty="0" smtClean="0"/>
              <a:t>S obzirom da se na Badnjak posti, žene bi napravile </a:t>
            </a:r>
            <a:r>
              <a:rPr lang="hr-HR" dirty="0"/>
              <a:t>nemrsnu hranu za </a:t>
            </a:r>
            <a:r>
              <a:rPr lang="hr-HR" dirty="0" smtClean="0"/>
              <a:t>večeru. Uglavnom </a:t>
            </a:r>
            <a:r>
              <a:rPr lang="hr-HR" dirty="0"/>
              <a:t>se jela riba, često bakalar, </a:t>
            </a:r>
            <a:r>
              <a:rPr lang="hr-HR" dirty="0" smtClean="0"/>
              <a:t>posni grah i pekao</a:t>
            </a:r>
            <a:r>
              <a:rPr lang="hr-HR" dirty="0"/>
              <a:t> </a:t>
            </a:r>
            <a:r>
              <a:rPr lang="hr-HR" dirty="0" smtClean="0"/>
              <a:t>kruh</a:t>
            </a:r>
            <a:endParaRPr lang="hr-HR" dirty="0"/>
          </a:p>
          <a:p>
            <a:r>
              <a:rPr lang="hr-HR" dirty="0"/>
              <a:t>Muškarci </a:t>
            </a:r>
            <a:r>
              <a:rPr lang="hr-HR" dirty="0" smtClean="0"/>
              <a:t>su </a:t>
            </a:r>
            <a:r>
              <a:rPr lang="hr-HR" dirty="0"/>
              <a:t>hranili stoku koja je također trebala biti spokojna zbog božićnih svetkovina, a također su pripremali drva za ogrjev i nabavljali hranu koju bi domaćice potom </a:t>
            </a:r>
            <a:r>
              <a:rPr lang="hr-HR" dirty="0" smtClean="0"/>
              <a:t>pripravljale</a:t>
            </a:r>
          </a:p>
          <a:p>
            <a:r>
              <a:rPr lang="hr-HR" dirty="0" smtClean="0"/>
              <a:t>Nakon </a:t>
            </a:r>
            <a:r>
              <a:rPr lang="hr-HR" dirty="0"/>
              <a:t>večere odlazilo bi se na tradicionalnu misu, tzv. polnoćku, na kojoj bi se dočekao </a:t>
            </a:r>
            <a:r>
              <a:rPr lang="hr-HR" dirty="0" smtClean="0"/>
              <a:t>Božić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http://www.hrt.hr/arhiv/bozic/slike/pucki_pretkr_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541" y="655473"/>
            <a:ext cx="2665643" cy="3358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70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Božićno drvce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4677" y="1929132"/>
            <a:ext cx="6390067" cy="4143134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Iako </a:t>
            </a:r>
            <a:r>
              <a:rPr lang="hr-HR" dirty="0"/>
              <a:t>je kićenje božićnog drvca star običaj, u hrvatskim krajevima on nije bio raširen sve do sredine 19. stoljeća, uglavnom </a:t>
            </a:r>
            <a:r>
              <a:rPr lang="hr-HR" dirty="0" smtClean="0"/>
              <a:t>utjecajem njemačke</a:t>
            </a:r>
            <a:r>
              <a:rPr lang="hr-HR" dirty="0"/>
              <a:t> </a:t>
            </a:r>
            <a:r>
              <a:rPr lang="hr-HR" dirty="0" smtClean="0"/>
              <a:t>tradicije</a:t>
            </a:r>
          </a:p>
          <a:p>
            <a:r>
              <a:rPr lang="hr-HR" dirty="0" smtClean="0"/>
              <a:t>Domovi </a:t>
            </a:r>
            <a:r>
              <a:rPr lang="hr-HR" dirty="0"/>
              <a:t>su se </a:t>
            </a:r>
            <a:r>
              <a:rPr lang="hr-HR" dirty="0" smtClean="0"/>
              <a:t>na </a:t>
            </a:r>
            <a:r>
              <a:rPr lang="hr-HR" dirty="0"/>
              <a:t>Badnjak kitili cvijećem i </a:t>
            </a:r>
            <a:r>
              <a:rPr lang="hr-HR" dirty="0" smtClean="0"/>
              <a:t>plodovima</a:t>
            </a:r>
          </a:p>
          <a:p>
            <a:r>
              <a:rPr lang="hr-HR" dirty="0" smtClean="0"/>
              <a:t>Isprva </a:t>
            </a:r>
            <a:r>
              <a:rPr lang="hr-HR" dirty="0"/>
              <a:t>su se kitila bjelogorična stabla, a poslije zimzelena, i to voćem, najčešće jabukama, ali i šljivama, </a:t>
            </a:r>
            <a:r>
              <a:rPr lang="hr-HR" dirty="0" smtClean="0"/>
              <a:t>kruškama, bombonima i </a:t>
            </a:r>
            <a:r>
              <a:rPr lang="hr-HR" dirty="0"/>
              <a:t>ukrasima izrađenim od </a:t>
            </a:r>
            <a:r>
              <a:rPr lang="hr-HR" dirty="0" smtClean="0"/>
              <a:t>papira</a:t>
            </a:r>
          </a:p>
          <a:p>
            <a:r>
              <a:rPr lang="hr-HR" dirty="0" smtClean="0"/>
              <a:t>Čest </a:t>
            </a:r>
            <a:r>
              <a:rPr lang="hr-HR" dirty="0"/>
              <a:t>su i lijep ukras bili pozlaćeni orasi i </a:t>
            </a:r>
            <a:r>
              <a:rPr lang="hr-HR" dirty="0" smtClean="0"/>
              <a:t>lješnjaci </a:t>
            </a:r>
            <a:r>
              <a:rPr lang="hr-HR" dirty="0"/>
              <a:t> kojima se kitilo drvce, a najčešće su se postavljale svijeće, simboli nade i božanstva. </a:t>
            </a:r>
            <a:endParaRPr lang="hr-HR" dirty="0" smtClean="0"/>
          </a:p>
          <a:p>
            <a:r>
              <a:rPr lang="hr-HR" dirty="0" smtClean="0"/>
              <a:t>Poslije </a:t>
            </a:r>
            <a:r>
              <a:rPr lang="hr-HR" dirty="0"/>
              <a:t>su se postavljali i komadići vate, voska ili papira koji su simbolizirali snijeg na drvcu i tako su ga ukrašavali. Imućniji su imali posebne figurice i ukrase.</a:t>
            </a:r>
          </a:p>
        </p:txBody>
      </p:sp>
      <p:pic>
        <p:nvPicPr>
          <p:cNvPr id="5122" name="Picture 2" descr="http://cdn.decoist.com/wp-content/uploads/2011/11/Christmas-tree-idea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4" y="2610456"/>
            <a:ext cx="4638082" cy="37104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mojbor.com/wp/wp-content/uploads/IMG_8200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744" y="597058"/>
            <a:ext cx="2684530" cy="2013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99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29342"/>
            <a:ext cx="10058400" cy="1371600"/>
          </a:xfrm>
        </p:spPr>
        <p:txBody>
          <a:bodyPr/>
          <a:lstStyle/>
          <a:p>
            <a:r>
              <a:rPr lang="hr-HR" dirty="0" smtClean="0"/>
              <a:t>Jaslice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4509752" cy="3931920"/>
          </a:xfrm>
        </p:spPr>
        <p:txBody>
          <a:bodyPr/>
          <a:lstStyle/>
          <a:p>
            <a:r>
              <a:rPr lang="hr-HR" dirty="0" smtClean="0"/>
              <a:t>Jaslice su se stavljale ispod </a:t>
            </a:r>
            <a:r>
              <a:rPr lang="hr-HR" dirty="0"/>
              <a:t>drvca </a:t>
            </a:r>
            <a:endParaRPr lang="hr-HR" dirty="0" smtClean="0"/>
          </a:p>
          <a:p>
            <a:r>
              <a:rPr lang="hr-HR" dirty="0" smtClean="0"/>
              <a:t>Izrađivale su se od drva i isprva </a:t>
            </a:r>
            <a:r>
              <a:rPr lang="hr-HR" dirty="0"/>
              <a:t>su bile samo u crkvama i kod imućnijih ljudi, a često je postojalo "nadmetanje" tko će napraviti ljepše </a:t>
            </a:r>
            <a:r>
              <a:rPr lang="hr-HR" dirty="0" smtClean="0"/>
              <a:t>jaslice</a:t>
            </a:r>
          </a:p>
          <a:p>
            <a:endParaRPr lang="hr-HR" dirty="0"/>
          </a:p>
        </p:txBody>
      </p:sp>
      <p:pic>
        <p:nvPicPr>
          <p:cNvPr id="6146" name="Picture 2" descr="http://www.ivanjareka.zupa.hr/wp-content/uploads/2011/12/jaslice002bozi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072" y="1769496"/>
            <a:ext cx="5361128" cy="4020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01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152" y="642594"/>
            <a:ext cx="6463048" cy="1371600"/>
          </a:xfrm>
        </p:spPr>
        <p:txBody>
          <a:bodyPr/>
          <a:lstStyle/>
          <a:p>
            <a:r>
              <a:rPr lang="hr-HR" dirty="0" smtClean="0"/>
              <a:t>Božić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4113" y="2014194"/>
            <a:ext cx="7885046" cy="4335029"/>
          </a:xfrm>
        </p:spPr>
        <p:txBody>
          <a:bodyPr>
            <a:normAutofit/>
          </a:bodyPr>
          <a:lstStyle/>
          <a:p>
            <a:r>
              <a:rPr lang="hr-HR" dirty="0"/>
              <a:t>Žene su dan prije </a:t>
            </a:r>
            <a:r>
              <a:rPr lang="hr-HR" dirty="0" smtClean="0"/>
              <a:t>pripremale </a:t>
            </a:r>
            <a:r>
              <a:rPr lang="hr-HR" dirty="0"/>
              <a:t>bogati božićni jelovnik, a ručak je bio svečan i bogat te je za stolom okupljao cijelu obitelj. Jelo se voće</a:t>
            </a:r>
            <a:r>
              <a:rPr lang="hr-HR" dirty="0" smtClean="0"/>
              <a:t>, povrće</a:t>
            </a:r>
            <a:r>
              <a:rPr lang="hr-HR" dirty="0"/>
              <a:t>, meso, razne pečenke, </a:t>
            </a:r>
            <a:r>
              <a:rPr lang="hr-HR" dirty="0" smtClean="0"/>
              <a:t>kruh,....</a:t>
            </a:r>
          </a:p>
          <a:p>
            <a:r>
              <a:rPr lang="hr-HR" dirty="0" smtClean="0"/>
              <a:t>Poslije </a:t>
            </a:r>
            <a:r>
              <a:rPr lang="hr-HR" dirty="0"/>
              <a:t>ručka odlazilo se čestitati rodbini i prijateljima, a potom ostalim mještanima. Koledanje ili čestitarenje činilo se pjevajući tradicionalne božićne pjesme, a čestitare bi se često darivalo. Mladići su djevojkama često kao tradicionalni božićni dar darivali tzv. božićnicu, ukrašenu </a:t>
            </a:r>
            <a:r>
              <a:rPr lang="hr-HR" dirty="0" smtClean="0"/>
              <a:t>jabuku</a:t>
            </a:r>
          </a:p>
          <a:p>
            <a:r>
              <a:rPr lang="hr-HR" dirty="0" smtClean="0"/>
              <a:t> </a:t>
            </a:r>
            <a:r>
              <a:rPr lang="hr-HR" dirty="0"/>
              <a:t>Prvi posjetitelj koji bi posjetio kuću na Božić, tzv. polaznik ili položar, trebao bi biti zdrav, krepak, veseo što bi domu donijelo </a:t>
            </a:r>
            <a:r>
              <a:rPr lang="hr-HR" dirty="0" smtClean="0"/>
              <a:t>sreću, </a:t>
            </a:r>
            <a:r>
              <a:rPr lang="hr-HR" dirty="0"/>
              <a:t>a često su se unaprijed domovi dogovarali o "slučajom" posjetitelju da se ne bi izazvalo </a:t>
            </a:r>
            <a:r>
              <a:rPr lang="hr-HR" dirty="0" smtClean="0"/>
              <a:t>nesreću</a:t>
            </a:r>
          </a:p>
          <a:p>
            <a:r>
              <a:rPr lang="hr-HR" dirty="0" smtClean="0"/>
              <a:t>Ako </a:t>
            </a:r>
            <a:r>
              <a:rPr lang="hr-HR" dirty="0"/>
              <a:t>bi pak na Božić padala kiša, vjerovalo se da će uroditi sve što se okopa </a:t>
            </a:r>
            <a:r>
              <a:rPr lang="hr-HR" dirty="0" smtClean="0"/>
              <a:t>motikom</a:t>
            </a:r>
            <a:endParaRPr lang="hr-HR" dirty="0"/>
          </a:p>
          <a:p>
            <a:endParaRPr lang="hr-HR" dirty="0"/>
          </a:p>
        </p:txBody>
      </p:sp>
      <p:pic>
        <p:nvPicPr>
          <p:cNvPr id="9218" name="Picture 2" descr="http://m.slobodnadalmacija.hr/Portals/0/Images/2013-12-09/STIL/bozic/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9" y="510061"/>
            <a:ext cx="2903540" cy="2659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woohoo.hr/images/artikli/b507af77f111357c641e3bbe3ffe2549_w450_h3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9" y="3169705"/>
            <a:ext cx="2903540" cy="21808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24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cdn-static.rtl-hrvatska.hr/image/bozic-stol-badnjak-2a80fc585953d73c9b2aef26133e094e_view_article_new.jpg?v=1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764" y="3232083"/>
            <a:ext cx="6340306" cy="3173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motomatusic.hr/wp-content/uploads/2013/12/BO%C5%BDI%C4%86-640x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71" y="566670"/>
            <a:ext cx="5330825" cy="2665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superradio.hr/wp-content/uploads/2011/12/Foto_meteo-info.hr_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7691" y="3530003"/>
            <a:ext cx="3437339" cy="2578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119</TotalTime>
  <Words>231</Words>
  <Application>Microsoft Office PowerPoint</Application>
  <PresentationFormat>Prilagođeno</PresentationFormat>
  <Paragraphs>49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Savon</vt:lpstr>
      <vt:lpstr>Božićni običaji u hrvata</vt:lpstr>
      <vt:lpstr>PowerPointova prezentacija</vt:lpstr>
      <vt:lpstr>PowerPointova prezentacija</vt:lpstr>
      <vt:lpstr>Sveta Lucija i pšenica</vt:lpstr>
      <vt:lpstr>Badnjak</vt:lpstr>
      <vt:lpstr>Božićno drvce</vt:lpstr>
      <vt:lpstr>Jaslice</vt:lpstr>
      <vt:lpstr>Božić</vt:lpstr>
      <vt:lpstr>PowerPointova prezentacija</vt:lpstr>
      <vt:lpstr>Dani nakon Božića....</vt:lpstr>
      <vt:lpstr>Hvala na pozornosti!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Božićni običaji u Bosni i hercegovini</dc:title>
  <dc:creator>Lovric</dc:creator>
  <cp:lastModifiedBy>Veronika</cp:lastModifiedBy>
  <cp:revision>18</cp:revision>
  <dcterms:created xsi:type="dcterms:W3CDTF">2015-12-08T13:39:01Z</dcterms:created>
  <dcterms:modified xsi:type="dcterms:W3CDTF">2015-12-15T07:38:39Z</dcterms:modified>
</cp:coreProperties>
</file>