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2AD016F-9011-4D6C-A799-6E32432DAF0F}" type="datetimeFigureOut">
              <a:rPr lang="hr-HR" smtClean="0"/>
              <a:t>21.12.2015.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E30A-0D19-4CAD-833A-C1A70F36378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016F-9011-4D6C-A799-6E32432DAF0F}" type="datetimeFigureOut">
              <a:rPr lang="hr-HR" smtClean="0"/>
              <a:t>21.12.2015.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E30A-0D19-4CAD-833A-C1A70F36378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016F-9011-4D6C-A799-6E32432DAF0F}" type="datetimeFigureOut">
              <a:rPr lang="hr-HR" smtClean="0"/>
              <a:t>21.12.2015.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E30A-0D19-4CAD-833A-C1A70F36378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016F-9011-4D6C-A799-6E32432DAF0F}" type="datetimeFigureOut">
              <a:rPr lang="hr-HR" smtClean="0"/>
              <a:t>21.12.2015.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E30A-0D19-4CAD-833A-C1A70F363787}" type="slidenum">
              <a:rPr lang="hr-HR" smtClean="0"/>
              <a:t>‹#›</a:t>
            </a:fld>
            <a:endParaRPr lang="hr-H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016F-9011-4D6C-A799-6E32432DAF0F}" type="datetimeFigureOut">
              <a:rPr lang="hr-HR" smtClean="0"/>
              <a:t>21.12.2015.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E30A-0D19-4CAD-833A-C1A70F363787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016F-9011-4D6C-A799-6E32432DAF0F}" type="datetimeFigureOut">
              <a:rPr lang="hr-HR" smtClean="0"/>
              <a:t>21.12.2015.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E30A-0D19-4CAD-833A-C1A70F363787}" type="slidenum">
              <a:rPr lang="hr-HR" smtClean="0"/>
              <a:t>‹#›</a:t>
            </a:fld>
            <a:endParaRPr lang="hr-H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016F-9011-4D6C-A799-6E32432DAF0F}" type="datetimeFigureOut">
              <a:rPr lang="hr-HR" smtClean="0"/>
              <a:t>21.12.2015.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E30A-0D19-4CAD-833A-C1A70F36378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016F-9011-4D6C-A799-6E32432DAF0F}" type="datetimeFigureOut">
              <a:rPr lang="hr-HR" smtClean="0"/>
              <a:t>21.12.2015.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E30A-0D19-4CAD-833A-C1A70F363787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016F-9011-4D6C-A799-6E32432DAF0F}" type="datetimeFigureOut">
              <a:rPr lang="hr-HR" smtClean="0"/>
              <a:t>21.12.2015.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E30A-0D19-4CAD-833A-C1A70F36378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016F-9011-4D6C-A799-6E32432DAF0F}" type="datetimeFigureOut">
              <a:rPr lang="hr-HR" smtClean="0"/>
              <a:t>21.12.2015.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E30A-0D19-4CAD-833A-C1A70F363787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D016F-9011-4D6C-A799-6E32432DAF0F}" type="datetimeFigureOut">
              <a:rPr lang="hr-HR" smtClean="0"/>
              <a:t>21.12.2015.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E30A-0D19-4CAD-833A-C1A70F363787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2AD016F-9011-4D6C-A799-6E32432DAF0F}" type="datetimeFigureOut">
              <a:rPr lang="hr-HR" smtClean="0"/>
              <a:t>21.12.2015.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874E30A-0D19-4CAD-833A-C1A70F363787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sz="9600" dirty="0" smtClean="0"/>
              <a:t>BANOVINA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sz="2800" dirty="0" smtClean="0">
                <a:solidFill>
                  <a:schemeClr val="tx1"/>
                </a:solidFill>
                <a:effectLst>
                  <a:reflection blurRad="6350" stA="60000" endA="900" endPos="58000" dir="5400000" sy="-100000" algn="bl" rotWithShape="0"/>
                </a:effectLst>
              </a:rPr>
              <a:t>JUNAČKO          HRVATSKE</a:t>
            </a:r>
            <a:endParaRPr lang="hr-HR" sz="2800" dirty="0">
              <a:solidFill>
                <a:schemeClr val="tx1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Srce 3"/>
          <p:cNvSpPr/>
          <p:nvPr/>
        </p:nvSpPr>
        <p:spPr>
          <a:xfrm>
            <a:off x="4139952" y="3722293"/>
            <a:ext cx="525557" cy="354777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012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BANOVINA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700" dirty="0"/>
              <a:t>p</a:t>
            </a:r>
            <a:r>
              <a:rPr lang="hr-HR" sz="1700" dirty="0" smtClean="0"/>
              <a:t>otječe od riječi ban</a:t>
            </a:r>
          </a:p>
          <a:p>
            <a:r>
              <a:rPr lang="hr-HR" sz="1700" dirty="0"/>
              <a:t>s</a:t>
            </a:r>
            <a:r>
              <a:rPr lang="hr-HR" sz="1700" dirty="0" smtClean="0"/>
              <a:t>mještena je u Sisačko-moslavačkoj županiji</a:t>
            </a:r>
          </a:p>
          <a:p>
            <a:r>
              <a:rPr lang="hr-HR" sz="1700" dirty="0"/>
              <a:t>u</a:t>
            </a:r>
            <a:r>
              <a:rPr lang="hr-HR" sz="1700" dirty="0" smtClean="0"/>
              <a:t>kupno obuhvaća 1803km</a:t>
            </a:r>
            <a:r>
              <a:rPr lang="hr-HR" sz="1600" baseline="30000" dirty="0" smtClean="0"/>
              <a:t>2</a:t>
            </a:r>
            <a:r>
              <a:rPr lang="hr-HR" sz="1700" dirty="0" smtClean="0"/>
              <a:t> </a:t>
            </a:r>
          </a:p>
          <a:p>
            <a:r>
              <a:rPr lang="hr-HR" sz="1700" dirty="0" smtClean="0"/>
              <a:t>Posjetili smo: </a:t>
            </a:r>
          </a:p>
          <a:p>
            <a:pPr indent="0">
              <a:buNone/>
            </a:pPr>
            <a:r>
              <a:rPr lang="hr-HR" sz="1700" dirty="0" smtClean="0"/>
              <a:t>Kostajnica</a:t>
            </a:r>
            <a:r>
              <a:rPr lang="hr-HR" sz="1700" dirty="0" smtClean="0"/>
              <a:t>, Sisak, utvrda </a:t>
            </a:r>
            <a:r>
              <a:rPr lang="hr-HR" sz="1700" dirty="0" smtClean="0"/>
              <a:t>Zrin</a:t>
            </a:r>
            <a:r>
              <a:rPr lang="hr-HR" sz="1700" dirty="0" smtClean="0"/>
              <a:t>, </a:t>
            </a:r>
            <a:r>
              <a:rPr lang="hr-HR" sz="1700" dirty="0" err="1" smtClean="0"/>
              <a:t>Gvozdansko</a:t>
            </a:r>
            <a:r>
              <a:rPr lang="hr-HR" sz="1700" dirty="0" smtClean="0"/>
              <a:t> </a:t>
            </a:r>
            <a:r>
              <a:rPr lang="hr-HR" sz="1700" dirty="0" smtClean="0"/>
              <a:t>i </a:t>
            </a:r>
            <a:r>
              <a:rPr lang="hr-HR" sz="1700" dirty="0" smtClean="0"/>
              <a:t>Dvor.</a:t>
            </a:r>
            <a:endParaRPr lang="hr-HR" sz="1700" dirty="0" smtClean="0"/>
          </a:p>
          <a:p>
            <a:pPr indent="0">
              <a:buClr>
                <a:srgbClr val="FFC000"/>
              </a:buClr>
              <a:buNone/>
            </a:pPr>
            <a:r>
              <a:rPr lang="hr-HR" sz="1700" dirty="0" smtClean="0"/>
              <a:t>                                                                                         </a:t>
            </a:r>
            <a:endParaRPr lang="hr-HR" sz="17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805" y="2420888"/>
            <a:ext cx="2457642" cy="2592288"/>
          </a:xfrm>
          <a:prstGeom prst="rect">
            <a:avLst/>
          </a:prstGeom>
        </p:spPr>
      </p:pic>
      <p:cxnSp>
        <p:nvCxnSpPr>
          <p:cNvPr id="8" name="Ravni poveznik sa strelicom 7"/>
          <p:cNvCxnSpPr/>
          <p:nvPr/>
        </p:nvCxnSpPr>
        <p:spPr>
          <a:xfrm>
            <a:off x="6880941" y="3140968"/>
            <a:ext cx="499371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niOkvir 8"/>
          <p:cNvSpPr txBox="1"/>
          <p:nvPr/>
        </p:nvSpPr>
        <p:spPr>
          <a:xfrm>
            <a:off x="7130626" y="3789040"/>
            <a:ext cx="8675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000" dirty="0" smtClean="0"/>
              <a:t>BANOVINA</a:t>
            </a:r>
            <a:endParaRPr lang="hr-HR" sz="1000" dirty="0"/>
          </a:p>
        </p:txBody>
      </p:sp>
    </p:spTree>
    <p:extLst>
      <p:ext uri="{BB962C8B-B14F-4D97-AF65-F5344CB8AC3E}">
        <p14:creationId xmlns:p14="http://schemas.microsoft.com/office/powerpoint/2010/main" val="17183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HRVATSKA KOSTAJNICA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hr-HR" sz="1700" dirty="0"/>
              <a:t>i</a:t>
            </a:r>
            <a:r>
              <a:rPr lang="hr-HR" sz="1700" dirty="0" smtClean="0"/>
              <a:t>me je izvedeno iz riječi </a:t>
            </a:r>
            <a:r>
              <a:rPr lang="hr-HR" sz="1700" dirty="0" err="1" smtClean="0"/>
              <a:t>kostanj</a:t>
            </a:r>
            <a:r>
              <a:rPr lang="hr-HR" sz="1700" dirty="0" smtClean="0"/>
              <a:t> (</a:t>
            </a:r>
            <a:r>
              <a:rPr lang="hr-HR" sz="1700" dirty="0" smtClean="0"/>
              <a:t>kesten)</a:t>
            </a:r>
          </a:p>
          <a:p>
            <a:pPr>
              <a:lnSpc>
                <a:spcPct val="100000"/>
              </a:lnSpc>
            </a:pPr>
            <a:r>
              <a:rPr lang="hr-HR" sz="1700" dirty="0"/>
              <a:t>g</a:t>
            </a:r>
            <a:r>
              <a:rPr lang="hr-HR" sz="1700" dirty="0" smtClean="0"/>
              <a:t>rad </a:t>
            </a:r>
            <a:r>
              <a:rPr lang="hr-HR" sz="1700" dirty="0"/>
              <a:t>se sastoji od 7 </a:t>
            </a:r>
            <a:r>
              <a:rPr lang="hr-HR" sz="1700" dirty="0" smtClean="0"/>
              <a:t>naselja</a:t>
            </a:r>
          </a:p>
          <a:p>
            <a:pPr>
              <a:lnSpc>
                <a:spcPct val="100000"/>
              </a:lnSpc>
            </a:pPr>
            <a:r>
              <a:rPr lang="hr-HR" sz="1700" dirty="0"/>
              <a:t>s</a:t>
            </a:r>
            <a:r>
              <a:rPr lang="hr-HR" sz="1700" dirty="0" smtClean="0"/>
              <a:t>mješten </a:t>
            </a:r>
            <a:r>
              <a:rPr lang="hr-HR" sz="1700" dirty="0"/>
              <a:t>je u središnjem djelu </a:t>
            </a:r>
            <a:r>
              <a:rPr lang="hr-HR" sz="1700" dirty="0" smtClean="0"/>
              <a:t>Pounja,</a:t>
            </a:r>
          </a:p>
          <a:p>
            <a:pPr indent="0">
              <a:lnSpc>
                <a:spcPct val="100000"/>
              </a:lnSpc>
              <a:buNone/>
            </a:pPr>
            <a:r>
              <a:rPr lang="hr-HR" sz="1700" dirty="0" smtClean="0"/>
              <a:t> </a:t>
            </a:r>
            <a:r>
              <a:rPr lang="hr-HR" sz="1700" dirty="0"/>
              <a:t>podno </a:t>
            </a:r>
            <a:r>
              <a:rPr lang="hr-HR" sz="1700" dirty="0" smtClean="0"/>
              <a:t>Zrinske gore</a:t>
            </a:r>
          </a:p>
          <a:p>
            <a:pPr>
              <a:lnSpc>
                <a:spcPct val="100000"/>
              </a:lnSpc>
            </a:pPr>
            <a:r>
              <a:rPr lang="hr-HR" sz="1700" dirty="0" smtClean="0"/>
              <a:t>nema </a:t>
            </a:r>
            <a:r>
              <a:rPr lang="hr-HR" sz="1700" dirty="0"/>
              <a:t>tragova iz kamenog doba</a:t>
            </a:r>
            <a:r>
              <a:rPr lang="hr-HR" sz="1700" dirty="0" smtClean="0"/>
              <a:t>, ali</a:t>
            </a:r>
          </a:p>
          <a:p>
            <a:pPr indent="0">
              <a:lnSpc>
                <a:spcPct val="100000"/>
              </a:lnSpc>
              <a:buNone/>
            </a:pPr>
            <a:r>
              <a:rPr lang="hr-HR" sz="1700" dirty="0" smtClean="0"/>
              <a:t> </a:t>
            </a:r>
            <a:r>
              <a:rPr lang="hr-HR" sz="1700" dirty="0"/>
              <a:t>ima ostataka iz bakrenog i </a:t>
            </a:r>
            <a:r>
              <a:rPr lang="hr-HR" sz="1700" dirty="0" smtClean="0"/>
              <a:t>brončanog doba</a:t>
            </a:r>
          </a:p>
          <a:p>
            <a:pPr>
              <a:lnSpc>
                <a:spcPct val="100000"/>
              </a:lnSpc>
            </a:pPr>
            <a:r>
              <a:rPr lang="hr-HR" sz="1700" dirty="0"/>
              <a:t>n</a:t>
            </a:r>
            <a:r>
              <a:rPr lang="hr-HR" sz="1700" dirty="0" smtClean="0"/>
              <a:t>a ovom su području  živjela </a:t>
            </a:r>
          </a:p>
          <a:p>
            <a:pPr indent="0">
              <a:lnSpc>
                <a:spcPct val="100000"/>
              </a:lnSpc>
              <a:buNone/>
            </a:pPr>
            <a:r>
              <a:rPr lang="hr-HR" sz="1700" dirty="0" smtClean="0"/>
              <a:t>Ilirska plemena(Japodi)</a:t>
            </a:r>
            <a:endParaRPr lang="hr-HR" sz="1700" dirty="0"/>
          </a:p>
          <a:p>
            <a:pPr indent="0">
              <a:lnSpc>
                <a:spcPct val="100000"/>
              </a:lnSpc>
              <a:buNone/>
            </a:pPr>
            <a:endParaRPr lang="hr-HR" dirty="0" smtClean="0">
              <a:solidFill>
                <a:srgbClr val="FF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20888"/>
            <a:ext cx="288403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3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STARI GRAD SISAK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600" dirty="0"/>
              <a:t> </a:t>
            </a:r>
            <a:r>
              <a:rPr lang="hr-HR" sz="1600" dirty="0" smtClean="0"/>
              <a:t>prema </a:t>
            </a:r>
            <a:r>
              <a:rPr lang="hr-HR" sz="1600" dirty="0"/>
              <a:t>popisu stanovništva 2011. Sisak ima 47.768 stanovnika, dok uže područje ima 33.322 </a:t>
            </a:r>
            <a:r>
              <a:rPr lang="hr-HR" sz="1600" dirty="0" smtClean="0"/>
              <a:t>stanovnika</a:t>
            </a:r>
          </a:p>
          <a:p>
            <a:r>
              <a:rPr lang="hr-HR" sz="1600" dirty="0"/>
              <a:t>g</a:t>
            </a:r>
            <a:r>
              <a:rPr lang="hr-HR" sz="1600" dirty="0" smtClean="0"/>
              <a:t>rad </a:t>
            </a:r>
            <a:r>
              <a:rPr lang="hr-HR" sz="1600" dirty="0"/>
              <a:t>Sisak smjestio se na utocima rijeka </a:t>
            </a:r>
            <a:r>
              <a:rPr lang="hr-HR" sz="1600" dirty="0" smtClean="0"/>
              <a:t>Odre</a:t>
            </a:r>
            <a:r>
              <a:rPr lang="hr-HR" sz="1600" dirty="0"/>
              <a:t> u </a:t>
            </a:r>
            <a:r>
              <a:rPr lang="hr-HR" sz="1600" dirty="0" smtClean="0"/>
              <a:t>Kupu</a:t>
            </a:r>
            <a:r>
              <a:rPr lang="hr-HR" sz="1600" dirty="0"/>
              <a:t> i Kupe u </a:t>
            </a:r>
            <a:r>
              <a:rPr lang="hr-HR" sz="1600" dirty="0" smtClean="0"/>
              <a:t>Savu, </a:t>
            </a:r>
            <a:r>
              <a:rPr lang="hr-HR" sz="1600" dirty="0"/>
              <a:t>u </a:t>
            </a:r>
            <a:r>
              <a:rPr lang="hr-HR" sz="1600" dirty="0" smtClean="0"/>
              <a:t>području Panonske </a:t>
            </a:r>
            <a:r>
              <a:rPr lang="hr-HR" sz="1600" dirty="0"/>
              <a:t>nizine, obilježenom umjerenom kontinentalnom klimom</a:t>
            </a:r>
            <a:endParaRPr lang="hr-HR" sz="1600" dirty="0" smtClean="0"/>
          </a:p>
          <a:p>
            <a:r>
              <a:rPr lang="hr-HR" sz="1600" dirty="0"/>
              <a:t>n</a:t>
            </a:r>
            <a:r>
              <a:rPr lang="hr-HR" sz="1600" dirty="0" smtClean="0"/>
              <a:t>admorska </a:t>
            </a:r>
            <a:r>
              <a:rPr lang="hr-HR" sz="1600" dirty="0"/>
              <a:t>visina: 98 </a:t>
            </a:r>
            <a:r>
              <a:rPr lang="hr-HR" sz="1600" dirty="0" smtClean="0"/>
              <a:t>m</a:t>
            </a:r>
          </a:p>
          <a:p>
            <a:r>
              <a:rPr lang="hr-HR" sz="1600" dirty="0"/>
              <a:t>p</a:t>
            </a:r>
            <a:r>
              <a:rPr lang="hr-HR" sz="1600" dirty="0" smtClean="0"/>
              <a:t>ovršina</a:t>
            </a:r>
            <a:r>
              <a:rPr lang="hr-HR" sz="1600" dirty="0"/>
              <a:t>: 422,75 </a:t>
            </a:r>
            <a:r>
              <a:rPr lang="hr-HR" sz="1600" dirty="0" smtClean="0"/>
              <a:t>km</a:t>
            </a:r>
            <a:r>
              <a:rPr lang="hr-HR" sz="1600" baseline="30000" dirty="0" smtClean="0"/>
              <a:t>2</a:t>
            </a:r>
          </a:p>
          <a:p>
            <a:r>
              <a:rPr lang="hr-HR" sz="1600" dirty="0"/>
              <a:t>p</a:t>
            </a:r>
            <a:r>
              <a:rPr lang="hr-HR" sz="1600" dirty="0" smtClean="0"/>
              <a:t>osjetili smo utvrdu Stari grad u Sisku koja je pretvorena u muzej</a:t>
            </a:r>
            <a:endParaRPr lang="hr-HR" sz="1600" dirty="0"/>
          </a:p>
          <a:p>
            <a:endParaRPr lang="hr-HR" sz="1600" dirty="0" smtClean="0"/>
          </a:p>
          <a:p>
            <a:pPr indent="0">
              <a:buNone/>
            </a:pPr>
            <a:endParaRPr lang="hr-HR" sz="1600" dirty="0"/>
          </a:p>
          <a:p>
            <a:endParaRPr lang="hr-HR" sz="1600" dirty="0" smtClean="0"/>
          </a:p>
        </p:txBody>
      </p:sp>
    </p:spTree>
    <p:extLst>
      <p:ext uri="{BB962C8B-B14F-4D97-AF65-F5344CB8AC3E}">
        <p14:creationId xmlns:p14="http://schemas.microsoft.com/office/powerpoint/2010/main" val="185925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Utvrda </a:t>
            </a:r>
            <a:r>
              <a:rPr lang="hr-H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zrin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sz="1700" dirty="0"/>
              <a:t>nalazi se kod naselja Zrina na južnim obroncima </a:t>
            </a:r>
            <a:r>
              <a:rPr lang="hr-HR" sz="1700" dirty="0" smtClean="0"/>
              <a:t>Zrinske </a:t>
            </a:r>
            <a:r>
              <a:rPr lang="hr-HR" sz="1700" dirty="0"/>
              <a:t>gore u Sisačko-moslavačkoj </a:t>
            </a:r>
            <a:r>
              <a:rPr lang="hr-HR" sz="1700" dirty="0" smtClean="0"/>
              <a:t>županiji</a:t>
            </a:r>
          </a:p>
          <a:p>
            <a:r>
              <a:rPr lang="hr-HR" sz="1700" dirty="0"/>
              <a:t>o</a:t>
            </a:r>
            <a:r>
              <a:rPr lang="vi-VN" sz="1600" dirty="0" smtClean="0"/>
              <a:t>d </a:t>
            </a:r>
            <a:r>
              <a:rPr lang="vi-VN" sz="1600" dirty="0"/>
              <a:t>godine 1347. bila je u posjedu velikaške obiteljiŠubića, koji su se po njoj nazvali </a:t>
            </a:r>
            <a:r>
              <a:rPr lang="vi-VN" sz="1600" dirty="0" smtClean="0"/>
              <a:t>Zrinski</a:t>
            </a:r>
            <a:endParaRPr lang="hr-HR" sz="1600" dirty="0" smtClean="0"/>
          </a:p>
          <a:p>
            <a:r>
              <a:rPr lang="hr-HR" sz="1600" dirty="0"/>
              <a:t>u</a:t>
            </a:r>
            <a:r>
              <a:rPr lang="vi-VN" sz="1600" dirty="0" smtClean="0"/>
              <a:t> </a:t>
            </a:r>
            <a:r>
              <a:rPr lang="vi-VN" sz="1600" dirty="0"/>
              <a:t>njihovim je rukama bila sve do 20. listopada 1577. godine, kada su ju zauzeli </a:t>
            </a:r>
            <a:r>
              <a:rPr lang="vi-VN" sz="1600" dirty="0" smtClean="0"/>
              <a:t>Turci</a:t>
            </a:r>
            <a:endParaRPr lang="hr-HR" sz="1600" dirty="0" smtClean="0"/>
          </a:p>
          <a:p>
            <a:r>
              <a:rPr lang="hr-HR" sz="1600" dirty="0"/>
              <a:t>o</a:t>
            </a:r>
            <a:r>
              <a:rPr lang="vi-VN" sz="1600" dirty="0" smtClean="0"/>
              <a:t>slobođena </a:t>
            </a:r>
            <a:r>
              <a:rPr lang="vi-VN" sz="1600" dirty="0"/>
              <a:t>je tek </a:t>
            </a:r>
            <a:r>
              <a:rPr lang="vi-VN" sz="1600" dirty="0" smtClean="0"/>
              <a:t>1718.godine</a:t>
            </a:r>
            <a:endParaRPr lang="vi-VN" sz="1600" dirty="0"/>
          </a:p>
          <a:p>
            <a:r>
              <a:rPr lang="hr-HR" sz="1600" dirty="0"/>
              <a:t>d</a:t>
            </a:r>
            <a:r>
              <a:rPr lang="vi-VN" sz="1600" dirty="0" smtClean="0"/>
              <a:t>anas </a:t>
            </a:r>
            <a:r>
              <a:rPr lang="vi-VN" sz="1600" dirty="0"/>
              <a:t>su od te </a:t>
            </a:r>
            <a:r>
              <a:rPr lang="vi-VN" sz="1600" dirty="0" smtClean="0"/>
              <a:t>tvrđave </a:t>
            </a:r>
            <a:r>
              <a:rPr lang="vi-VN" sz="1600" dirty="0"/>
              <a:t>ostale samo </a:t>
            </a:r>
            <a:r>
              <a:rPr lang="vi-VN" sz="1600" dirty="0" smtClean="0"/>
              <a:t>ruševine</a:t>
            </a:r>
            <a:endParaRPr lang="vi-VN" sz="1600" dirty="0"/>
          </a:p>
          <a:p>
            <a:endParaRPr lang="hr-HR" sz="1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509120"/>
            <a:ext cx="3007585" cy="1052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45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Gvozdansko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endParaRPr lang="hr-HR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1600" dirty="0">
                <a:latin typeface="Garamond" panose="02020404030301010803" pitchFamily="18" charset="0"/>
              </a:rPr>
              <a:t>n</a:t>
            </a:r>
            <a:r>
              <a:rPr lang="hr-HR" sz="1600" dirty="0" smtClean="0">
                <a:latin typeface="Garamond" panose="02020404030301010803" pitchFamily="18" charset="0"/>
              </a:rPr>
              <a:t>aselje u Hrvatskoj</a:t>
            </a:r>
          </a:p>
          <a:p>
            <a:r>
              <a:rPr lang="hr-HR" sz="1600" dirty="0">
                <a:latin typeface="Garamond" panose="02020404030301010803" pitchFamily="18" charset="0"/>
              </a:rPr>
              <a:t>n</a:t>
            </a:r>
            <a:r>
              <a:rPr lang="hr-HR" sz="1600" dirty="0" smtClean="0">
                <a:latin typeface="Garamond" panose="02020404030301010803" pitchFamily="18" charset="0"/>
              </a:rPr>
              <a:t>alazi se na pola puta između Gline i Dvora,</a:t>
            </a:r>
          </a:p>
          <a:p>
            <a:pPr indent="0">
              <a:buNone/>
            </a:pPr>
            <a:r>
              <a:rPr lang="hr-HR" sz="1600" dirty="0" smtClean="0">
                <a:latin typeface="Garamond" panose="02020404030301010803" pitchFamily="18" charset="0"/>
              </a:rPr>
              <a:t>podno Zrinske gore</a:t>
            </a:r>
          </a:p>
          <a:p>
            <a:r>
              <a:rPr lang="hr-HR" sz="1600" dirty="0"/>
              <a:t>p</a:t>
            </a:r>
            <a:r>
              <a:rPr lang="hr-HR" sz="1600" dirty="0" smtClean="0"/>
              <a:t>rema </a:t>
            </a:r>
            <a:r>
              <a:rPr lang="hr-HR" sz="1600" dirty="0"/>
              <a:t>popisu stanovništva iz 2001. godine</a:t>
            </a:r>
            <a:r>
              <a:rPr lang="hr-HR" sz="1600" dirty="0" smtClean="0"/>
              <a:t>,</a:t>
            </a:r>
          </a:p>
          <a:p>
            <a:pPr indent="0">
              <a:buNone/>
            </a:pPr>
            <a:r>
              <a:rPr lang="hr-HR" sz="1600" dirty="0" smtClean="0"/>
              <a:t> </a:t>
            </a:r>
            <a:r>
              <a:rPr lang="hr-HR" sz="1600" dirty="0" err="1"/>
              <a:t>Gvozdansko</a:t>
            </a:r>
            <a:r>
              <a:rPr lang="hr-HR" sz="1600" dirty="0"/>
              <a:t> ima 69 stanovnika, </a:t>
            </a:r>
            <a:endParaRPr lang="hr-HR" sz="1600" dirty="0" smtClean="0"/>
          </a:p>
          <a:p>
            <a:pPr indent="0">
              <a:buNone/>
            </a:pPr>
            <a:r>
              <a:rPr lang="hr-HR" sz="1600" dirty="0" smtClean="0"/>
              <a:t>ali Hrvati </a:t>
            </a:r>
            <a:r>
              <a:rPr lang="hr-HR" sz="1600" dirty="0"/>
              <a:t>čine većinsko </a:t>
            </a:r>
            <a:r>
              <a:rPr lang="hr-HR" sz="1600" dirty="0" smtClean="0"/>
              <a:t>stanovništvo</a:t>
            </a:r>
            <a:endParaRPr lang="hr-HR" sz="1600" dirty="0">
              <a:latin typeface="Garamond" panose="02020404030301010803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132856"/>
            <a:ext cx="2232248" cy="352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DVOR</a:t>
            </a:r>
            <a:endParaRPr lang="hr-H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 </a:t>
            </a:r>
            <a:r>
              <a:rPr lang="hr-HR" b="1" dirty="0"/>
              <a:t>D</a:t>
            </a:r>
            <a:r>
              <a:rPr lang="hr-HR" b="1" dirty="0" smtClean="0"/>
              <a:t>vor</a:t>
            </a:r>
            <a:r>
              <a:rPr lang="hr-HR" dirty="0"/>
              <a:t> nalazi se na južnomu dijelu </a:t>
            </a:r>
            <a:r>
              <a:rPr lang="hr-HR" dirty="0" smtClean="0"/>
              <a:t>Banovine</a:t>
            </a:r>
            <a:r>
              <a:rPr lang="hr-HR" dirty="0"/>
              <a:t> (Sisačko-moslavačka županija), obuhvaća južni dio Zrinske gore i južni dio hrvatskoga Pounja, te leži na lijevoj obali rijeke </a:t>
            </a:r>
            <a:r>
              <a:rPr lang="hr-HR" dirty="0" smtClean="0"/>
              <a:t>Une</a:t>
            </a:r>
          </a:p>
          <a:p>
            <a:r>
              <a:rPr lang="hr-HR" dirty="0" smtClean="0"/>
              <a:t>tu smo slušali hrvatsku himnu</a:t>
            </a:r>
            <a:endParaRPr lang="hr-HR" dirty="0"/>
          </a:p>
        </p:txBody>
      </p:sp>
      <p:graphicFrame>
        <p:nvGraphicFramePr>
          <p:cNvPr id="4" name="Tablic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7748452"/>
              </p:ext>
            </p:extLst>
          </p:nvPr>
        </p:nvGraphicFramePr>
        <p:xfrm>
          <a:off x="1547664" y="4437112"/>
          <a:ext cx="627126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16000"/>
                <a:gridCol w="119126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POVRŠINA</a:t>
                      </a:r>
                      <a:endParaRPr lang="hr-H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200" dirty="0" smtClean="0"/>
                        <a:t>STANOVNICI</a:t>
                      </a:r>
                      <a:endParaRPr lang="hr-HR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hr-HR" sz="1400" dirty="0" smtClean="0"/>
                        <a:t>GOSPODARSTVO:</a:t>
                      </a:r>
                    </a:p>
                    <a:p>
                      <a:r>
                        <a:rPr lang="hr-HR" sz="1400" dirty="0" smtClean="0"/>
                        <a:t>Poljoprivreda,stočarstvo,drvna</a:t>
                      </a:r>
                      <a:r>
                        <a:rPr lang="hr-HR" sz="1400" baseline="0" dirty="0" smtClean="0"/>
                        <a:t> proizvodnja,lovni i ribolovni turizam</a:t>
                      </a:r>
                      <a:endParaRPr lang="hr-H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504,88km</a:t>
                      </a:r>
                      <a:endParaRPr lang="hr-H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19518</a:t>
                      </a:r>
                      <a:endParaRPr lang="hr-HR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1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soka moda">
  <a:themeElements>
    <a:clrScheme name="Visoka mod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Formalno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isok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92</TotalTime>
  <Words>115</Words>
  <Application>Microsoft Office PowerPoint</Application>
  <PresentationFormat>Prikaz na zaslonu (4:3)</PresentationFormat>
  <Paragraphs>48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Visoka moda</vt:lpstr>
      <vt:lpstr>BANOVINA </vt:lpstr>
      <vt:lpstr>BANOVINA</vt:lpstr>
      <vt:lpstr>HRVATSKA KOSTAJNICA</vt:lpstr>
      <vt:lpstr>STARI GRAD SISAK</vt:lpstr>
      <vt:lpstr>Utvrda zrin</vt:lpstr>
      <vt:lpstr>Gvozdansko </vt:lpstr>
      <vt:lpstr>DVOR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BANOVINA</dc:title>
  <dc:creator>skola</dc:creator>
  <cp:lastModifiedBy>skola</cp:lastModifiedBy>
  <cp:revision>11</cp:revision>
  <dcterms:created xsi:type="dcterms:W3CDTF">2015-11-03T10:32:16Z</dcterms:created>
  <dcterms:modified xsi:type="dcterms:W3CDTF">2015-12-21T14:08:17Z</dcterms:modified>
</cp:coreProperties>
</file>