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E34AF-AD6D-4793-9424-AC4C54DF0BD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37DC-EF10-46A8-B676-3709D9868B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98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23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959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3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56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28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19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5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2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45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780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370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50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51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hr/url?sa=i&amp;rct=j&amp;q=&amp;esrc=s&amp;source=images&amp;cd=&amp;cad=rja&amp;uact=8&amp;ved=0CAcQjRxqFQoTCPTO_8ud9sgCFUfsFAodJhQF2g&amp;url=http://turizam-smz.hr/?page_id%3D500&amp;psig=AFQjCNF0CcJPpvd9bXrI7e6_ADfJzWbNFw&amp;ust=14467080444608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Banovinu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 Kuliš 7.a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7375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izam-smz.hr/wp-content/uploads/2015/04/CroatiaSisak-Moslav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37" y="582024"/>
            <a:ext cx="60388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 dolje 3"/>
          <p:cNvSpPr/>
          <p:nvPr/>
        </p:nvSpPr>
        <p:spPr>
          <a:xfrm rot="8568343">
            <a:off x="4514278" y="2109947"/>
            <a:ext cx="504056" cy="18142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5868144" y="2967334"/>
            <a:ext cx="2736304" cy="1469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412608" y="3678069"/>
            <a:ext cx="3233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Banovina</a:t>
            </a:r>
            <a:endParaRPr lang="hr-H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67544" y="4725144"/>
            <a:ext cx="2808312" cy="1846659"/>
          </a:xfrm>
          <a:prstGeom prst="rect">
            <a:avLst/>
          </a:prstGeom>
          <a:ln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hr-HR" sz="1900" dirty="0"/>
              <a:t>N</a:t>
            </a:r>
            <a:r>
              <a:rPr lang="hr-HR" sz="1900" dirty="0" smtClean="0"/>
              <a:t>alazi se u Sisačko-moslavačkoj </a:t>
            </a:r>
            <a:r>
              <a:rPr lang="hr-HR" sz="1900" dirty="0"/>
              <a:t>županiji, između Save, donjeg toka rijeke Kupe, Une i Gline, te takozvane „suhe međe“ prema Bosanskoj </a:t>
            </a:r>
            <a:r>
              <a:rPr lang="hr-HR" sz="1900" dirty="0" smtClean="0"/>
              <a:t>krajini.</a:t>
            </a:r>
            <a:endParaRPr lang="hr-HR" sz="19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23528" y="26064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Smještaj Banovine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762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67544" y="5837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Posjetili smo mjesta…..</a:t>
            </a:r>
            <a:endParaRPr lang="hr-H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95536" y="184482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-</a:t>
            </a:r>
            <a:r>
              <a:rPr lang="hr-HR" sz="4000" dirty="0" err="1" smtClean="0"/>
              <a:t>Gvozdansko</a:t>
            </a:r>
            <a:endParaRPr lang="hr-HR" sz="4000" dirty="0" smtClean="0"/>
          </a:p>
          <a:p>
            <a:r>
              <a:rPr lang="hr-HR" sz="4000" dirty="0" smtClean="0"/>
              <a:t>-Zrin</a:t>
            </a:r>
          </a:p>
          <a:p>
            <a:r>
              <a:rPr lang="hr-HR" sz="4000" dirty="0" smtClean="0"/>
              <a:t>-Kostajnica</a:t>
            </a:r>
          </a:p>
          <a:p>
            <a:r>
              <a:rPr lang="hr-HR" sz="4000" dirty="0" smtClean="0"/>
              <a:t>-Sisak</a:t>
            </a:r>
          </a:p>
          <a:p>
            <a:r>
              <a:rPr lang="hr-HR" sz="4000" dirty="0" smtClean="0"/>
              <a:t>-Glina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63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Gvozdansko</a:t>
            </a:r>
            <a:endParaRPr lang="hr-H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9877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467544" y="148478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-nalazi se u Sisačko-moslavačkoj županiji</a:t>
            </a:r>
          </a:p>
          <a:p>
            <a:r>
              <a:rPr lang="hr-HR" sz="2400" dirty="0" smtClean="0"/>
              <a:t>-ima staru hrvatsku utvrdu koja je služila za obranu od Turaka</a:t>
            </a:r>
          </a:p>
          <a:p>
            <a:r>
              <a:rPr lang="hr-HR" sz="2400" dirty="0" smtClean="0"/>
              <a:t>-ondje stanuje 12 stanovnika od 8 pravoslavaca i 4 katolika</a:t>
            </a:r>
          </a:p>
          <a:p>
            <a:endParaRPr lang="hr-HR" sz="24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Zrin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>
                <a:effectLst/>
              </a:rPr>
              <a:t>-Zrin se nalazi na južnim obroncima središnjeg dijela Zrinske gore.</a:t>
            </a:r>
          </a:p>
          <a:p>
            <a:pPr marL="0" indent="0">
              <a:buNone/>
            </a:pPr>
            <a:r>
              <a:rPr lang="hr-HR" sz="2400" dirty="0" smtClean="0">
                <a:effectLst/>
              </a:rPr>
              <a:t>-nekada je Zrin bio središte hrvatskih plemića i banova Šubića po čemu su kasnije i prozvani Zrinski. </a:t>
            </a:r>
          </a:p>
          <a:p>
            <a:pPr marL="0" indent="0">
              <a:buNone/>
            </a:pPr>
            <a:r>
              <a:rPr lang="hr-HR" sz="2400" dirty="0"/>
              <a:t>-</a:t>
            </a:r>
            <a:r>
              <a:rPr lang="hr-HR" sz="2400" dirty="0" smtClean="0">
                <a:effectLst/>
              </a:rPr>
              <a:t>ruševine utvrda i dvoraca još i danas pobuđuju divljenje i moć slavne Hrvatske plemenite obitelji.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032448" cy="23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17132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Kostajnica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effectLst/>
              </a:rPr>
              <a:t>-grad se sastoji od 7 naselja, to su: </a:t>
            </a:r>
            <a:r>
              <a:rPr lang="hr-HR" sz="2400" dirty="0" err="1" smtClean="0">
                <a:effectLst/>
              </a:rPr>
              <a:t>Čukur</a:t>
            </a:r>
            <a:r>
              <a:rPr lang="hr-HR" sz="2400" dirty="0" smtClean="0">
                <a:effectLst/>
              </a:rPr>
              <a:t>, </a:t>
            </a:r>
            <a:r>
              <a:rPr lang="hr-HR" sz="2400" b="1" dirty="0" smtClean="0">
                <a:effectLst/>
              </a:rPr>
              <a:t>Hrvatska Kostajnica</a:t>
            </a:r>
            <a:r>
              <a:rPr lang="hr-HR" sz="2400" dirty="0" smtClean="0">
                <a:effectLst/>
              </a:rPr>
              <a:t>, </a:t>
            </a:r>
            <a:r>
              <a:rPr lang="hr-HR" sz="2400" dirty="0" err="1" smtClean="0">
                <a:effectLst/>
              </a:rPr>
              <a:t>Panjani</a:t>
            </a:r>
            <a:r>
              <a:rPr lang="hr-HR" sz="2400" dirty="0" smtClean="0">
                <a:effectLst/>
              </a:rPr>
              <a:t>, </a:t>
            </a:r>
            <a:r>
              <a:rPr lang="hr-HR" sz="2400" dirty="0" err="1" smtClean="0">
                <a:effectLst/>
              </a:rPr>
              <a:t>Rausovac</a:t>
            </a:r>
            <a:r>
              <a:rPr lang="hr-HR" sz="2400" dirty="0" smtClean="0">
                <a:effectLst/>
              </a:rPr>
              <a:t>, Rosulje, Selište Kostajničko i </a:t>
            </a:r>
            <a:r>
              <a:rPr lang="hr-HR" sz="2400" dirty="0" err="1" smtClean="0">
                <a:effectLst/>
              </a:rPr>
              <a:t>Utolica</a:t>
            </a:r>
            <a:r>
              <a:rPr lang="hr-HR" sz="24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hr-HR" sz="2400" dirty="0" smtClean="0">
                <a:effectLst/>
              </a:rPr>
              <a:t>-</a:t>
            </a:r>
            <a:r>
              <a:rPr lang="hr-HR" sz="2400" dirty="0"/>
              <a:t>h</a:t>
            </a:r>
            <a:r>
              <a:rPr lang="hr-HR" sz="2400" dirty="0" smtClean="0">
                <a:effectLst/>
              </a:rPr>
              <a:t>rvatska Kostajnica je grad na Banovini podno Zrinske gore. Grad je nastao na otočiću usred rijeke Une, a glavnina naselja pruža se uz lijevu obalu rijeke. Ime potječe od riječi "</a:t>
            </a:r>
            <a:r>
              <a:rPr lang="hr-HR" sz="2400" dirty="0" err="1" smtClean="0">
                <a:effectLst/>
              </a:rPr>
              <a:t>kostanj</a:t>
            </a:r>
            <a:r>
              <a:rPr lang="hr-HR" sz="2400" dirty="0" smtClean="0">
                <a:effectLst/>
              </a:rPr>
              <a:t>", što je jedna od starijih varijanti hrvatske riječi "kesten".</a:t>
            </a:r>
          </a:p>
          <a:p>
            <a:endParaRPr lang="hr-H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V="1">
            <a:off x="2483768" y="4653136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4932040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utvrda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effectLst/>
              </a:rPr>
              <a:t>- grad </a:t>
            </a:r>
            <a:r>
              <a:rPr lang="hr-HR" sz="2400" dirty="0" smtClean="0">
                <a:effectLst/>
              </a:rPr>
              <a:t>Sisak smjestio se na utocima rijeka Odre u Kupu i Kupe u Savu, u plodnom i često močvarnom području Panonske nizine, obilježenom umjerenom kontinentalnom klimom. Kroz povijest grad se razvijao uz Kupu, sad s njezine desne, sad s njezine lijeve strane. </a:t>
            </a:r>
          </a:p>
          <a:p>
            <a:pPr marL="0" indent="0">
              <a:buNone/>
            </a:pPr>
            <a:r>
              <a:rPr lang="hr-HR" sz="2400" smtClean="0"/>
              <a:t>- r</a:t>
            </a:r>
            <a:r>
              <a:rPr lang="hr-HR" sz="2400" smtClean="0">
                <a:effectLst/>
              </a:rPr>
              <a:t>azvoju </a:t>
            </a:r>
            <a:r>
              <a:rPr lang="hr-HR" sz="2400" dirty="0" smtClean="0">
                <a:effectLst/>
              </a:rPr>
              <a:t>grada osobito je pridonijela činjenica da su Sava i Kupa plovne upravo do Siska, što je potaklo gospodarski razvoj i trgovinu.</a:t>
            </a:r>
          </a:p>
          <a:p>
            <a:pPr marL="0" indent="0">
              <a:buNone/>
            </a:pPr>
            <a:endParaRPr lang="hr-HR" b="1" dirty="0" smtClean="0">
              <a:effectLst/>
            </a:endParaRP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551855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-g</a:t>
            </a:r>
            <a:r>
              <a:rPr lang="hr-HR" sz="2400" dirty="0" smtClean="0">
                <a:effectLst/>
              </a:rPr>
              <a:t>rad se sastoji od 69 naselja: </a:t>
            </a:r>
            <a:r>
              <a:rPr lang="hr-HR" sz="2400" dirty="0" err="1" smtClean="0">
                <a:effectLst/>
              </a:rPr>
              <a:t>Balinac</a:t>
            </a:r>
            <a:r>
              <a:rPr lang="hr-HR" sz="2400" dirty="0" smtClean="0">
                <a:effectLst/>
              </a:rPr>
              <a:t>, </a:t>
            </a:r>
            <a:r>
              <a:rPr lang="hr-HR" sz="2400" dirty="0" err="1" smtClean="0">
                <a:effectLst/>
              </a:rPr>
              <a:t>Baturi</a:t>
            </a:r>
            <a:r>
              <a:rPr lang="hr-HR" sz="2400" dirty="0" smtClean="0">
                <a:effectLst/>
              </a:rPr>
              <a:t>, Bijele Vode, </a:t>
            </a:r>
            <a:r>
              <a:rPr lang="hr-HR" sz="2400" dirty="0" err="1" smtClean="0">
                <a:effectLst/>
              </a:rPr>
              <a:t>Bišćanovo</a:t>
            </a:r>
            <a:r>
              <a:rPr lang="hr-HR" sz="2400" dirty="0" smtClean="0">
                <a:effectLst/>
              </a:rPr>
              <a:t>, Bojna, Borovita, Brestik, Brezovo Polje, </a:t>
            </a:r>
            <a:r>
              <a:rPr lang="hr-HR" sz="2400" dirty="0" err="1" smtClean="0">
                <a:effectLst/>
              </a:rPr>
              <a:t>Brnjeuška</a:t>
            </a:r>
            <a:r>
              <a:rPr lang="hr-HR" sz="2400" dirty="0" smtClean="0">
                <a:effectLst/>
              </a:rPr>
              <a:t>, </a:t>
            </a:r>
            <a:r>
              <a:rPr lang="hr-HR" sz="2400" dirty="0" err="1" smtClean="0">
                <a:effectLst/>
              </a:rPr>
              <a:t>Brubno</a:t>
            </a:r>
            <a:r>
              <a:rPr lang="hr-HR" sz="2400" dirty="0" smtClean="0">
                <a:effectLst/>
              </a:rPr>
              <a:t>, Buzeta, </a:t>
            </a:r>
            <a:r>
              <a:rPr lang="hr-HR" sz="2400" b="1" dirty="0" smtClean="0">
                <a:effectLst/>
              </a:rPr>
              <a:t>Glina</a:t>
            </a:r>
            <a:r>
              <a:rPr lang="hr-HR" sz="2400" dirty="0" smtClean="0">
                <a:effectLst/>
              </a:rPr>
              <a:t>, Gornja Bučica, Gornje Jame,Gornje Selište, Gornji </a:t>
            </a:r>
            <a:r>
              <a:rPr lang="hr-HR" sz="2400" dirty="0"/>
              <a:t>g</a:t>
            </a:r>
            <a:r>
              <a:rPr lang="hr-HR" sz="2400" dirty="0" smtClean="0">
                <a:effectLst/>
              </a:rPr>
              <a:t>rad Glina smješten je u srednjem toku istoimene </a:t>
            </a:r>
            <a:r>
              <a:rPr lang="hr-HR" sz="2400" dirty="0" err="1" smtClean="0">
                <a:effectLst/>
              </a:rPr>
              <a:t>riječice</a:t>
            </a:r>
            <a:r>
              <a:rPr lang="hr-HR" sz="2400" dirty="0" smtClean="0">
                <a:effectLst/>
              </a:rPr>
              <a:t> Gline između Zrinske gore</a:t>
            </a:r>
            <a:r>
              <a:rPr lang="hr-HR" sz="2400" dirty="0"/>
              <a:t> </a:t>
            </a:r>
            <a:r>
              <a:rPr lang="hr-HR" sz="2400" dirty="0" smtClean="0">
                <a:effectLst/>
              </a:rPr>
              <a:t>i Pokuplja.</a:t>
            </a:r>
          </a:p>
          <a:p>
            <a:pPr marL="0" indent="0">
              <a:buNone/>
            </a:pPr>
            <a:r>
              <a:rPr lang="hr-HR" sz="2400" dirty="0" smtClean="0">
                <a:effectLst/>
              </a:rPr>
              <a:t>-</a:t>
            </a:r>
            <a:r>
              <a:rPr lang="hr-HR" sz="2400" dirty="0" smtClean="0"/>
              <a:t>g</a:t>
            </a:r>
            <a:r>
              <a:rPr lang="hr-HR" sz="2400" dirty="0" smtClean="0">
                <a:effectLst/>
              </a:rPr>
              <a:t>lavnina stanovništva živi u gradu Glini i okolici a ostatak u plodnim ravnicama Pokuplja i Gline, dok je vrlo malo naseljeno Zrinsko pobrđe.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60565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467173" cy="15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367</Words>
  <Application>Microsoft Office PowerPoint</Application>
  <PresentationFormat>Prikaz na zaslonu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Izlet u Banovinu</vt:lpstr>
      <vt:lpstr>PowerPointova prezentacija</vt:lpstr>
      <vt:lpstr>PowerPointova prezentacija</vt:lpstr>
      <vt:lpstr>Gvozdansko</vt:lpstr>
      <vt:lpstr>Zrin</vt:lpstr>
      <vt:lpstr>Kostajnica</vt:lpstr>
      <vt:lpstr>Sisak</vt:lpstr>
      <vt:lpstr>Glina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skola</dc:creator>
  <cp:lastModifiedBy>skola</cp:lastModifiedBy>
  <cp:revision>11</cp:revision>
  <dcterms:created xsi:type="dcterms:W3CDTF">2015-11-04T07:09:36Z</dcterms:created>
  <dcterms:modified xsi:type="dcterms:W3CDTF">2015-12-21T14:24:10Z</dcterms:modified>
</cp:coreProperties>
</file>