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A5E7-9877-4769-9411-D3BB1EFEA741}" type="datetimeFigureOut">
              <a:rPr lang="hr-HR" smtClean="0"/>
              <a:t>3.11.2015.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BEA0-0DA7-41A4-B3DF-C83A678153F1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A5E7-9877-4769-9411-D3BB1EFEA741}" type="datetimeFigureOut">
              <a:rPr lang="hr-HR" smtClean="0"/>
              <a:t>3.11.2015.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BEA0-0DA7-41A4-B3DF-C83A678153F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A5E7-9877-4769-9411-D3BB1EFEA741}" type="datetimeFigureOut">
              <a:rPr lang="hr-HR" smtClean="0"/>
              <a:t>3.11.2015.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BEA0-0DA7-41A4-B3DF-C83A678153F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A5E7-9877-4769-9411-D3BB1EFEA741}" type="datetimeFigureOut">
              <a:rPr lang="hr-HR" smtClean="0"/>
              <a:t>3.11.2015.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BEA0-0DA7-41A4-B3DF-C83A678153F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A5E7-9877-4769-9411-D3BB1EFEA741}" type="datetimeFigureOut">
              <a:rPr lang="hr-HR" smtClean="0"/>
              <a:t>3.11.2015.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BEA0-0DA7-41A4-B3DF-C83A678153F1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A5E7-9877-4769-9411-D3BB1EFEA741}" type="datetimeFigureOut">
              <a:rPr lang="hr-HR" smtClean="0"/>
              <a:t>3.11.2015.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BEA0-0DA7-41A4-B3DF-C83A678153F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A5E7-9877-4769-9411-D3BB1EFEA741}" type="datetimeFigureOut">
              <a:rPr lang="hr-HR" smtClean="0"/>
              <a:t>3.11.2015.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BEA0-0DA7-41A4-B3DF-C83A678153F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A5E7-9877-4769-9411-D3BB1EFEA741}" type="datetimeFigureOut">
              <a:rPr lang="hr-HR" smtClean="0"/>
              <a:t>3.11.2015.</a:t>
            </a:fld>
            <a:endParaRPr lang="hr-HR"/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BCBEA0-0DA7-41A4-B3DF-C83A678153F1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zervirano mjesto podnožja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A5E7-9877-4769-9411-D3BB1EFEA741}" type="datetimeFigureOut">
              <a:rPr lang="hr-HR" smtClean="0"/>
              <a:t>3.11.2015.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BEA0-0DA7-41A4-B3DF-C83A678153F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A5E7-9877-4769-9411-D3BB1EFEA741}" type="datetimeFigureOut">
              <a:rPr lang="hr-HR" smtClean="0"/>
              <a:t>3.11.2015.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5BCBEA0-0DA7-41A4-B3DF-C83A678153F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820A5E7-9877-4769-9411-D3BB1EFEA741}" type="datetimeFigureOut">
              <a:rPr lang="hr-HR" smtClean="0"/>
              <a:t>3.11.2015.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BEA0-0DA7-41A4-B3DF-C83A678153F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ručno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rostoručno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820A5E7-9877-4769-9411-D3BB1EFEA741}" type="datetimeFigureOut">
              <a:rPr lang="hr-HR" smtClean="0"/>
              <a:t>3.11.2015.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5BCBEA0-0DA7-41A4-B3DF-C83A678153F1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Banovina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Filip </a:t>
            </a:r>
            <a:r>
              <a:rPr lang="hr-HR" dirty="0" err="1" smtClean="0"/>
              <a:t>Lovaković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03389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Povijest grada Siska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Sisak se ubraja među najstarija naselja tog područja</a:t>
            </a:r>
          </a:p>
          <a:p>
            <a:r>
              <a:rPr lang="hr-HR" dirty="0"/>
              <a:t>u</a:t>
            </a:r>
            <a:r>
              <a:rPr lang="hr-HR" dirty="0" smtClean="0"/>
              <a:t> svom povijesnom razvoju Sisak je više puta preuzimao važnu ulogu u životu regije i države</a:t>
            </a:r>
          </a:p>
          <a:p>
            <a:r>
              <a:rPr lang="hr-HR" dirty="0"/>
              <a:t> </a:t>
            </a:r>
            <a:r>
              <a:rPr lang="hr-HR" dirty="0" smtClean="0"/>
              <a:t>slika prikazuje </a:t>
            </a:r>
            <a:br>
              <a:rPr lang="hr-HR" dirty="0" smtClean="0"/>
            </a:br>
            <a:r>
              <a:rPr lang="hr-HR" dirty="0" smtClean="0"/>
              <a:t>Stari grad koji</a:t>
            </a:r>
            <a:br>
              <a:rPr lang="hr-HR" dirty="0" smtClean="0"/>
            </a:br>
            <a:r>
              <a:rPr lang="hr-HR" smtClean="0"/>
              <a:t>smo posjetili </a:t>
            </a:r>
            <a:endParaRPr lang="hr-HR" dirty="0" smtClean="0"/>
          </a:p>
          <a:p>
            <a:pPr marL="36576" indent="0">
              <a:buNone/>
            </a:pPr>
            <a:endParaRPr lang="hr-HR" dirty="0" smtClean="0"/>
          </a:p>
        </p:txBody>
      </p:sp>
      <p:pic>
        <p:nvPicPr>
          <p:cNvPr id="3074" name="Picture 2" descr="https://upload.wikimedia.org/wikipedia/commons/c/c6/Sisak_fortres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24743" y="-9244408"/>
            <a:ext cx="4800000" cy="36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upload.wikimedia.org/wikipedia/commons/c/c6/Sisak_fortres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726952"/>
            <a:ext cx="3744416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0092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Grad Petrinja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5544616"/>
          </a:xfrm>
        </p:spPr>
        <p:txBody>
          <a:bodyPr/>
          <a:lstStyle/>
          <a:p>
            <a:r>
              <a:rPr lang="hr-HR" dirty="0" smtClean="0"/>
              <a:t>Petrinja nije sagrađena na današnjoj lokaciji</a:t>
            </a:r>
          </a:p>
          <a:p>
            <a:r>
              <a:rPr lang="hr-HR" dirty="0" smtClean="0"/>
              <a:t>na mjestu gdje se danas nalazi do 1592. g. nije postojao grad ni selo</a:t>
            </a:r>
          </a:p>
          <a:p>
            <a:r>
              <a:rPr lang="hr-HR" dirty="0" smtClean="0"/>
              <a:t>krajem 15. st. i početkom 16. st. bila je sastavni dio Vojne krajine</a:t>
            </a:r>
          </a:p>
          <a:p>
            <a:r>
              <a:rPr lang="hr-HR" dirty="0" smtClean="0"/>
              <a:t>imala je važnu ulogu u Domovinskom ratu</a:t>
            </a:r>
          </a:p>
        </p:txBody>
      </p:sp>
      <p:pic>
        <p:nvPicPr>
          <p:cNvPr id="1026" name="Picture 2" descr="C:\Users\skola\Desktop\croatia_hrvatska_petrinja_00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266274"/>
            <a:ext cx="3816424" cy="2540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8959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Gvozdansko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141168"/>
          </a:xfrm>
        </p:spPr>
        <p:txBody>
          <a:bodyPr>
            <a:normAutofit/>
          </a:bodyPr>
          <a:lstStyle/>
          <a:p>
            <a:r>
              <a:rPr lang="hr-HR" dirty="0" smtClean="0"/>
              <a:t>u naselju </a:t>
            </a:r>
            <a:r>
              <a:rPr lang="hr-HR" dirty="0" err="1" smtClean="0"/>
              <a:t>Gvozdanskom</a:t>
            </a:r>
            <a:r>
              <a:rPr lang="hr-HR" dirty="0" smtClean="0"/>
              <a:t> postoji starohrvatska utvrda koju su osnovali hrvatski plemenitaši Zrinski</a:t>
            </a:r>
          </a:p>
          <a:p>
            <a:r>
              <a:rPr lang="hr-HR" dirty="0" smtClean="0"/>
              <a:t>u siječnju 1578. g. </a:t>
            </a:r>
            <a:r>
              <a:rPr lang="hr-HR" dirty="0" err="1" smtClean="0"/>
              <a:t>Gvozdansko</a:t>
            </a:r>
            <a:r>
              <a:rPr lang="hr-HR" dirty="0" smtClean="0"/>
              <a:t> je nakon višemjesečne opsade palo u ruke turskih osvajača pod vodstvom </a:t>
            </a:r>
            <a:r>
              <a:rPr lang="hr-HR" dirty="0" err="1" smtClean="0"/>
              <a:t>Ferhat</a:t>
            </a:r>
            <a:r>
              <a:rPr lang="hr-HR" dirty="0" smtClean="0"/>
              <a:t>-paše</a:t>
            </a:r>
          </a:p>
          <a:p>
            <a:r>
              <a:rPr lang="hr-HR" dirty="0" smtClean="0"/>
              <a:t>ostalo je zapamćeno po junačkom pokušaju 300 hrvatskih vojnika da obrane </a:t>
            </a:r>
            <a:r>
              <a:rPr lang="hr-HR" dirty="0" err="1" smtClean="0"/>
              <a:t>Gvozdansko</a:t>
            </a:r>
            <a:r>
              <a:rPr lang="hr-HR" dirty="0" smtClean="0"/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09136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Hrvatska Kostajnica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268760"/>
            <a:ext cx="7467600" cy="5328592"/>
          </a:xfrm>
        </p:spPr>
        <p:txBody>
          <a:bodyPr/>
          <a:lstStyle/>
          <a:p>
            <a:r>
              <a:rPr lang="hr-HR" dirty="0" smtClean="0"/>
              <a:t>ime potječe od riječi </a:t>
            </a:r>
            <a:r>
              <a:rPr lang="hr-HR" dirty="0" err="1" smtClean="0"/>
              <a:t>kostanj</a:t>
            </a:r>
            <a:r>
              <a:rPr lang="hr-HR" dirty="0"/>
              <a:t> </a:t>
            </a:r>
            <a:r>
              <a:rPr lang="hr-HR" dirty="0" smtClean="0"/>
              <a:t>( kesten), jer su brda s obje strane Une obrasla šumom kestena</a:t>
            </a:r>
          </a:p>
          <a:p>
            <a:r>
              <a:rPr lang="hr-HR" dirty="0" smtClean="0"/>
              <a:t>u 14. st. Kostajnicom je vladala hrvatska vlastelinska obitelj Zrinski</a:t>
            </a:r>
          </a:p>
          <a:p>
            <a:r>
              <a:rPr lang="hr-HR" dirty="0" smtClean="0"/>
              <a:t>1688. g. dolazi do konačnog oslobođenja Kostajnice od turske vlasti</a:t>
            </a:r>
          </a:p>
        </p:txBody>
      </p:sp>
      <p:pic>
        <p:nvPicPr>
          <p:cNvPr id="2050" name="Picture 2" descr="C:\Users\skola\Desktop\Kostajnicamoche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403" y="4797152"/>
            <a:ext cx="4070188" cy="1860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4242772"/>
      </p:ext>
    </p:extLst>
  </p:cSld>
  <p:clrMapOvr>
    <a:masterClrMapping/>
  </p:clrMapOvr>
</p:sld>
</file>

<file path=ppt/theme/theme1.xml><?xml version="1.0" encoding="utf-8"?>
<a:theme xmlns:a="http://schemas.openxmlformats.org/drawingml/2006/main" name="Tehnički">
  <a:themeElements>
    <a:clrScheme name="Tehnički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hnički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hnič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89</TotalTime>
  <Words>169</Words>
  <Application>Microsoft Office PowerPoint</Application>
  <PresentationFormat>Prikaz na zaslonu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Tehnički</vt:lpstr>
      <vt:lpstr>Banovina</vt:lpstr>
      <vt:lpstr>Povijest grada Siska</vt:lpstr>
      <vt:lpstr>Grad Petrinja</vt:lpstr>
      <vt:lpstr>Gvozdansko</vt:lpstr>
      <vt:lpstr>Hrvatska Kostajnica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Banovina</dc:title>
  <dc:creator>skola</dc:creator>
  <cp:lastModifiedBy>skola</cp:lastModifiedBy>
  <cp:revision>9</cp:revision>
  <dcterms:created xsi:type="dcterms:W3CDTF">2015-11-03T10:35:27Z</dcterms:created>
  <dcterms:modified xsi:type="dcterms:W3CDTF">2015-11-03T12:05:24Z</dcterms:modified>
</cp:coreProperties>
</file>