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C91F219-6E29-470E-9B08-6623B801FD38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C04861-2265-4F12-BFF2-D56C4D77BA1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/>
          <a:lstStyle/>
          <a:p>
            <a:r>
              <a:rPr lang="hr-HR" dirty="0" smtClean="0"/>
              <a:t>BANOVINA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Ana </a:t>
            </a:r>
            <a:r>
              <a:rPr lang="hr-HR" sz="2800" b="1" i="1" dirty="0" err="1" smtClean="0"/>
              <a:t>Švaljek</a:t>
            </a:r>
            <a:r>
              <a:rPr lang="hr-HR" sz="2800" b="1" i="1" dirty="0" smtClean="0"/>
              <a:t> i </a:t>
            </a:r>
            <a:r>
              <a:rPr lang="hr-HR" sz="2800" b="1" i="1" dirty="0" err="1" smtClean="0"/>
              <a:t>Chiara</a:t>
            </a:r>
            <a:r>
              <a:rPr lang="hr-HR" sz="2800" b="1" i="1" dirty="0" smtClean="0"/>
              <a:t> </a:t>
            </a:r>
            <a:r>
              <a:rPr lang="hr-HR" sz="2800" b="1" i="1" dirty="0" err="1" smtClean="0"/>
              <a:t>Krok</a:t>
            </a:r>
            <a:endParaRPr lang="hr-HR" sz="2800" b="1" i="1" dirty="0" smtClean="0"/>
          </a:p>
          <a:p>
            <a:r>
              <a:rPr lang="hr-HR" sz="2800" b="1" i="1" dirty="0" smtClean="0"/>
              <a:t>7</a:t>
            </a:r>
            <a:r>
              <a:rPr lang="hr-HR" sz="2800" b="1" i="1" dirty="0" smtClean="0"/>
              <a:t>. b</a:t>
            </a:r>
            <a:endParaRPr lang="hr-HR" sz="2800" b="1" i="1" dirty="0"/>
          </a:p>
        </p:txBody>
      </p:sp>
      <p:sp>
        <p:nvSpPr>
          <p:cNvPr id="4" name="Srce 3"/>
          <p:cNvSpPr/>
          <p:nvPr/>
        </p:nvSpPr>
        <p:spPr>
          <a:xfrm>
            <a:off x="7491428" y="2573288"/>
            <a:ext cx="536956" cy="423664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rce 5"/>
          <p:cNvSpPr/>
          <p:nvPr/>
        </p:nvSpPr>
        <p:spPr>
          <a:xfrm>
            <a:off x="1115616" y="2573288"/>
            <a:ext cx="504056" cy="423664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9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1" i="1" dirty="0" smtClean="0"/>
              <a:t>Banovina</a:t>
            </a:r>
            <a:endParaRPr lang="hr-HR" sz="80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i="1" dirty="0" smtClean="0"/>
              <a:t>kraj u središnjoj Hrvatskoj</a:t>
            </a:r>
          </a:p>
          <a:p>
            <a:r>
              <a:rPr lang="hr-HR" sz="2800" b="1" i="1" dirty="0" smtClean="0"/>
              <a:t>rubni prostor Panonske nizine, smješten jugozapadno od sisačke Posavine</a:t>
            </a:r>
          </a:p>
          <a:p>
            <a:r>
              <a:rPr lang="hr-HR" sz="2800" b="1" i="1" dirty="0" smtClean="0"/>
              <a:t>obilježen je brežuljkastim krajolikom</a:t>
            </a:r>
            <a:endParaRPr lang="hr-HR" sz="2800" b="1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4163955" cy="31229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88051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1" i="1" dirty="0" err="1" smtClean="0"/>
              <a:t>Gvozdansko</a:t>
            </a:r>
            <a:endParaRPr lang="hr-HR" sz="80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nalazi se podno Zrinske gore</a:t>
            </a:r>
          </a:p>
          <a:p>
            <a:r>
              <a:rPr lang="hr-HR" b="1" i="1" dirty="0" smtClean="0"/>
              <a:t>tamo se nalazi starohrvatska utvrda </a:t>
            </a:r>
            <a:r>
              <a:rPr lang="hr-HR" b="1" i="1" dirty="0"/>
              <a:t> koju su podigli hrvatski plemenitaši </a:t>
            </a:r>
            <a:r>
              <a:rPr lang="hr-HR" b="1" i="1" dirty="0" smtClean="0"/>
              <a:t>Zrinski</a:t>
            </a:r>
          </a:p>
          <a:p>
            <a:r>
              <a:rPr lang="hr-HR" b="1" i="1" dirty="0" smtClean="0"/>
              <a:t>utvrdu </a:t>
            </a:r>
            <a:r>
              <a:rPr lang="hr-HR" b="1" i="1" dirty="0" err="1"/>
              <a:t>Gvozdansko</a:t>
            </a:r>
            <a:r>
              <a:rPr lang="hr-HR" b="1" i="1" dirty="0"/>
              <a:t> branilo je 300 branitelja </a:t>
            </a:r>
            <a:endParaRPr lang="hr-HR" b="1" i="1" dirty="0" smtClean="0"/>
          </a:p>
          <a:p>
            <a:r>
              <a:rPr lang="hr-HR" b="1" i="1" dirty="0" smtClean="0"/>
              <a:t>u </a:t>
            </a:r>
            <a:r>
              <a:rPr lang="hr-HR" b="1" i="1" dirty="0"/>
              <a:t>Drugom svjetskom ratu </a:t>
            </a:r>
            <a:r>
              <a:rPr lang="hr-HR" b="1" i="1" dirty="0" err="1"/>
              <a:t>Gvozdansko</a:t>
            </a:r>
            <a:r>
              <a:rPr lang="hr-HR" b="1" i="1" dirty="0"/>
              <a:t> je bilo mjestom masovnog zločina počinjenog nad </a:t>
            </a:r>
            <a:r>
              <a:rPr lang="hr-HR" b="1" i="1" dirty="0" smtClean="0"/>
              <a:t>Hrvatima</a:t>
            </a:r>
            <a:endParaRPr lang="hr-HR" b="1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0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1" i="1" dirty="0" smtClean="0"/>
              <a:t>Zrin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nalazi se </a:t>
            </a:r>
            <a:r>
              <a:rPr lang="hr-HR" b="1" i="1" dirty="0"/>
              <a:t>na južnim obroncima </a:t>
            </a:r>
            <a:r>
              <a:rPr lang="hr-HR" b="1" i="1" dirty="0" smtClean="0"/>
              <a:t>Zrinske gore</a:t>
            </a:r>
          </a:p>
          <a:p>
            <a:r>
              <a:rPr lang="hr-HR" b="1" i="1" dirty="0"/>
              <a:t>b</a:t>
            </a:r>
            <a:r>
              <a:rPr lang="hr-HR" b="1" i="1" dirty="0" smtClean="0"/>
              <a:t>io je </a:t>
            </a:r>
            <a:r>
              <a:rPr lang="hr-HR" b="1" i="1" dirty="0"/>
              <a:t>središte hrvatskih plemića i banova </a:t>
            </a:r>
            <a:r>
              <a:rPr lang="hr-HR" b="1" i="1" dirty="0" smtClean="0"/>
              <a:t>Šubića</a:t>
            </a:r>
          </a:p>
          <a:p>
            <a:r>
              <a:rPr lang="hr-HR" b="1" i="1" dirty="0" smtClean="0"/>
              <a:t>1910. godine Zrin je imao 781 stanovnika</a:t>
            </a:r>
          </a:p>
          <a:p>
            <a:r>
              <a:rPr lang="hr-HR" b="1" i="1" dirty="0"/>
              <a:t>o</a:t>
            </a:r>
            <a:r>
              <a:rPr lang="hr-HR" b="1" i="1" dirty="0" smtClean="0"/>
              <a:t>vdje je rođen Nikola Zrinski - Sigetski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600" b="1" i="1" dirty="0" smtClean="0"/>
              <a:t>Hrvatska </a:t>
            </a:r>
            <a:r>
              <a:rPr lang="hr-HR" sz="6600" b="1" i="1" dirty="0" err="1" smtClean="0"/>
              <a:t>kostajnica</a:t>
            </a:r>
            <a:endParaRPr lang="hr-HR" sz="66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/>
              <a:t>s</a:t>
            </a:r>
            <a:r>
              <a:rPr lang="hr-HR" b="1" i="1" dirty="0" smtClean="0"/>
              <a:t>mještena </a:t>
            </a:r>
            <a:r>
              <a:rPr lang="hr-HR" b="1" i="1" dirty="0"/>
              <a:t>je u središnjem djelu hrvatskog </a:t>
            </a:r>
            <a:r>
              <a:rPr lang="hr-HR" b="1" i="1" dirty="0" err="1"/>
              <a:t>pounja</a:t>
            </a:r>
            <a:r>
              <a:rPr lang="hr-HR" b="1" i="1" dirty="0"/>
              <a:t>, podno Zrinske </a:t>
            </a:r>
            <a:r>
              <a:rPr lang="hr-HR" b="1" i="1" dirty="0" smtClean="0"/>
              <a:t>gore</a:t>
            </a:r>
          </a:p>
          <a:p>
            <a:r>
              <a:rPr lang="hr-HR" b="1" i="1" dirty="0"/>
              <a:t>n</a:t>
            </a:r>
            <a:r>
              <a:rPr lang="hr-HR" b="1" i="1" dirty="0" smtClean="0"/>
              <a:t>a ovom su području živjela ilirska plemena</a:t>
            </a:r>
          </a:p>
          <a:p>
            <a:r>
              <a:rPr lang="hr-HR" b="1" i="1" dirty="0" smtClean="0"/>
              <a:t>grad </a:t>
            </a:r>
            <a:r>
              <a:rPr lang="hr-HR" b="1" i="1" dirty="0"/>
              <a:t>je nastao na otočiću usred rijeke </a:t>
            </a:r>
            <a:r>
              <a:rPr lang="hr-HR" b="1" i="1" dirty="0" smtClean="0"/>
              <a:t>Une</a:t>
            </a:r>
          </a:p>
          <a:p>
            <a:r>
              <a:rPr lang="pl-PL" b="1" i="1" dirty="0" smtClean="0"/>
              <a:t>ime </a:t>
            </a:r>
            <a:r>
              <a:rPr lang="pl-PL" b="1" i="1" dirty="0"/>
              <a:t>potječe od riječi "</a:t>
            </a:r>
            <a:r>
              <a:rPr lang="pl-PL" b="1" i="1" dirty="0" smtClean="0"/>
              <a:t>kostanj„što znači kesten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3419872" cy="25649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36589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1" i="1" dirty="0" smtClean="0"/>
              <a:t>Sisak</a:t>
            </a:r>
            <a:endParaRPr lang="hr-HR" sz="80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/>
              <a:t>Sisak ima 47.768 </a:t>
            </a:r>
            <a:r>
              <a:rPr lang="hr-HR" b="1" i="1" dirty="0" smtClean="0"/>
              <a:t>stanovnika</a:t>
            </a:r>
          </a:p>
          <a:p>
            <a:r>
              <a:rPr lang="pl-PL" b="1" i="1" dirty="0" smtClean="0"/>
              <a:t>sastoji </a:t>
            </a:r>
            <a:r>
              <a:rPr lang="pl-PL" b="1" i="1" dirty="0"/>
              <a:t>od 35 </a:t>
            </a:r>
            <a:r>
              <a:rPr lang="pl-PL" b="1" i="1" dirty="0" smtClean="0"/>
              <a:t>naselja</a:t>
            </a:r>
          </a:p>
          <a:p>
            <a:r>
              <a:rPr lang="pl-PL" b="1" i="1" dirty="0"/>
              <a:t>od kraja Prvog svjetskog rata, pa do 1931. broj stanovnika </a:t>
            </a:r>
            <a:r>
              <a:rPr lang="pl-PL" b="1" i="1" dirty="0" smtClean="0"/>
              <a:t>grada se udvostručio</a:t>
            </a:r>
          </a:p>
          <a:p>
            <a:r>
              <a:rPr lang="pl-PL" b="1" i="1" dirty="0" smtClean="0"/>
              <a:t>1544. godine su izgradili sisačku tvrđu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419872" cy="25649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51058"/>
            <a:ext cx="3395869" cy="25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0085" cy="400506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62293" cy="501875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092"/>
            <a:ext cx="5590958" cy="39330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58" y="4526049"/>
            <a:ext cx="3553042" cy="23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</TotalTime>
  <Words>137</Words>
  <Application>Microsoft Office PowerPoint</Application>
  <PresentationFormat>Prikaz na zaslonu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Izvršno</vt:lpstr>
      <vt:lpstr>BANOVINA</vt:lpstr>
      <vt:lpstr>Banovina</vt:lpstr>
      <vt:lpstr>Gvozdansko</vt:lpstr>
      <vt:lpstr>Zrin </vt:lpstr>
      <vt:lpstr>Hrvatska kostajnica</vt:lpstr>
      <vt:lpstr>Sisak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BANOVINA</dc:title>
  <dc:creator>skola</dc:creator>
  <cp:lastModifiedBy>skola</cp:lastModifiedBy>
  <cp:revision>7</cp:revision>
  <dcterms:created xsi:type="dcterms:W3CDTF">2015-11-03T10:35:13Z</dcterms:created>
  <dcterms:modified xsi:type="dcterms:W3CDTF">2015-11-03T11:33:43Z</dcterms:modified>
</cp:coreProperties>
</file>